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4"/>
  </p:sldMasterIdLst>
  <p:notesMasterIdLst>
    <p:notesMasterId r:id="rId64"/>
  </p:notesMasterIdLst>
  <p:sldIdLst>
    <p:sldId id="256" r:id="rId5"/>
    <p:sldId id="259" r:id="rId6"/>
    <p:sldId id="261" r:id="rId7"/>
    <p:sldId id="343" r:id="rId8"/>
    <p:sldId id="295" r:id="rId9"/>
    <p:sldId id="344" r:id="rId10"/>
    <p:sldId id="296" r:id="rId11"/>
    <p:sldId id="345" r:id="rId12"/>
    <p:sldId id="297" r:id="rId13"/>
    <p:sldId id="298" r:id="rId14"/>
    <p:sldId id="347" r:id="rId15"/>
    <p:sldId id="348" r:id="rId16"/>
    <p:sldId id="349" r:id="rId17"/>
    <p:sldId id="350" r:id="rId18"/>
    <p:sldId id="359" r:id="rId19"/>
    <p:sldId id="360" r:id="rId20"/>
    <p:sldId id="361" r:id="rId21"/>
    <p:sldId id="265" r:id="rId22"/>
    <p:sldId id="264" r:id="rId23"/>
    <p:sldId id="266" r:id="rId24"/>
    <p:sldId id="352" r:id="rId25"/>
    <p:sldId id="258" r:id="rId26"/>
    <p:sldId id="260" r:id="rId27"/>
    <p:sldId id="257" r:id="rId28"/>
    <p:sldId id="353" r:id="rId29"/>
    <p:sldId id="339" r:id="rId30"/>
    <p:sldId id="354" r:id="rId31"/>
    <p:sldId id="355" r:id="rId32"/>
    <p:sldId id="356" r:id="rId33"/>
    <p:sldId id="1530" r:id="rId34"/>
    <p:sldId id="1537" r:id="rId35"/>
    <p:sldId id="1525" r:id="rId36"/>
    <p:sldId id="1534" r:id="rId37"/>
    <p:sldId id="1528" r:id="rId38"/>
    <p:sldId id="1539" r:id="rId39"/>
    <p:sldId id="1538" r:id="rId40"/>
    <p:sldId id="320" r:id="rId41"/>
    <p:sldId id="363" r:id="rId42"/>
    <p:sldId id="313" r:id="rId43"/>
    <p:sldId id="318" r:id="rId44"/>
    <p:sldId id="365" r:id="rId45"/>
    <p:sldId id="329" r:id="rId46"/>
    <p:sldId id="364" r:id="rId47"/>
    <p:sldId id="338" r:id="rId48"/>
    <p:sldId id="340" r:id="rId49"/>
    <p:sldId id="341" r:id="rId50"/>
    <p:sldId id="334" r:id="rId51"/>
    <p:sldId id="262" r:id="rId52"/>
    <p:sldId id="335" r:id="rId53"/>
    <p:sldId id="366" r:id="rId54"/>
    <p:sldId id="367" r:id="rId55"/>
    <p:sldId id="368" r:id="rId56"/>
    <p:sldId id="369" r:id="rId57"/>
    <p:sldId id="370" r:id="rId58"/>
    <p:sldId id="371" r:id="rId59"/>
    <p:sldId id="372" r:id="rId60"/>
    <p:sldId id="373" r:id="rId61"/>
    <p:sldId id="374" r:id="rId62"/>
    <p:sldId id="277" r:id="rId63"/>
  </p:sldIdLst>
  <p:sldSz cx="9144000" cy="5143500" type="screen16x9"/>
  <p:notesSz cx="6858000" cy="9144000"/>
  <p:embeddedFontLs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
      <p:font typeface="Century Gothic" panose="020B0502020202020204" pitchFamily="34" charset="0"/>
      <p:regular r:id="rId71"/>
      <p:bold r:id="rId72"/>
      <p:italic r:id="rId73"/>
      <p:boldItalic r:id="rId74"/>
    </p:embeddedFont>
    <p:embeddedFont>
      <p:font typeface="Comic Sans MS" panose="030F0702030302020204" pitchFamily="66" charset="0"/>
      <p:regular r:id="rId75"/>
      <p:bold r:id="rId76"/>
      <p:italic r:id="rId77"/>
      <p:boldItalic r:id="rId78"/>
    </p:embeddedFont>
    <p:embeddedFont>
      <p:font typeface="Georgia" panose="02040502050405020303" pitchFamily="18" charset="0"/>
      <p:regular r:id="rId79"/>
      <p:bold r:id="rId80"/>
      <p:italic r:id="rId81"/>
      <p:boldItalic r:id="rId82"/>
    </p:embeddedFont>
    <p:embeddedFont>
      <p:font typeface="Lora" pitchFamily="2" charset="0"/>
      <p:regular r:id="rId83"/>
      <p:bold r:id="rId84"/>
      <p:italic r:id="rId85"/>
      <p:boldItalic r:id="rId86"/>
    </p:embeddedFont>
    <p:embeddedFont>
      <p:font typeface="Quattrocento Sans" panose="020B0604020202020204" charset="0"/>
      <p:regular r:id="rId87"/>
      <p:bold r:id="rId88"/>
      <p:italic r:id="rId89"/>
      <p:boldItalic r:id="rId90"/>
    </p:embeddedFont>
    <p:embeddedFont>
      <p:font typeface="Verdana" panose="020B0604030504040204" pitchFamily="34" charset="0"/>
      <p:regular r:id="rId91"/>
      <p:bold r:id="rId92"/>
      <p:italic r:id="rId93"/>
      <p:boldItalic r:id="rId94"/>
    </p:embeddedFont>
    <p:embeddedFont>
      <p:font typeface="Wingdings 3" panose="05040102010807070707" pitchFamily="18" charset="2"/>
      <p:regular r:id="rId9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font" Target="fonts/font25.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1.xml"/><Relationship Id="rId90" Type="http://schemas.openxmlformats.org/officeDocument/2006/relationships/font" Target="fonts/font26.fntdata"/><Relationship Id="rId95" Type="http://schemas.openxmlformats.org/officeDocument/2006/relationships/font" Target="fonts/font3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notesMaster" Target="notesMasters/notesMaster1.xml"/><Relationship Id="rId69" Type="http://schemas.openxmlformats.org/officeDocument/2006/relationships/font" Target="fonts/font5.fntdata"/><Relationship Id="rId80" Type="http://schemas.openxmlformats.org/officeDocument/2006/relationships/font" Target="fonts/font16.fntdata"/><Relationship Id="rId85"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font" Target="fonts/font27.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94" Type="http://schemas.openxmlformats.org/officeDocument/2006/relationships/font" Target="fonts/font30.fntdata"/><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2.fntdata"/><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7.fntdata"/><Relationship Id="rId92" Type="http://schemas.openxmlformats.org/officeDocument/2006/relationships/font" Target="fonts/font2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2.fntdata"/><Relationship Id="rId87" Type="http://schemas.openxmlformats.org/officeDocument/2006/relationships/font" Target="fonts/font23.fntdata"/><Relationship Id="rId61" Type="http://schemas.openxmlformats.org/officeDocument/2006/relationships/slide" Target="slides/slide57.xml"/><Relationship Id="rId82" Type="http://schemas.openxmlformats.org/officeDocument/2006/relationships/font" Target="fonts/font18.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93" Type="http://schemas.openxmlformats.org/officeDocument/2006/relationships/font" Target="fonts/font29.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635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352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algn="l"/>
            <a:r>
              <a:rPr lang="lt-LT" sz="1800" b="0" i="0" u="none" strike="noStrike" baseline="0" dirty="0">
                <a:latin typeface="MyriadPro-Regular"/>
              </a:rPr>
              <a:t>Motyvacija svarbi ne vien dėl to, kad nulemia, kas gali elgesį pastiprinti, ji yra reikalinga ir</a:t>
            </a:r>
          </a:p>
          <a:p>
            <a:pPr algn="l"/>
            <a:r>
              <a:rPr lang="lt-LT" sz="1800" b="0" i="0" u="none" strike="noStrike" baseline="0" dirty="0">
                <a:latin typeface="MyriadPro-Regular"/>
              </a:rPr>
              <a:t>todėl, kad elgesys būtų orientuotas į tikslą.</a:t>
            </a:r>
          </a:p>
          <a:p>
            <a:pPr algn="l"/>
            <a:r>
              <a:rPr lang="lt-LT" dirty="0"/>
              <a:t>Vidinė motyvacija – tai noras būti veiksmingam ir veikti dėl pačios veiklos. Vidinė motyvacija</a:t>
            </a:r>
          </a:p>
          <a:p>
            <a:r>
              <a:rPr lang="lt-LT" dirty="0"/>
              <a:t>gali būti labai įvairi:</a:t>
            </a:r>
          </a:p>
          <a:p>
            <a:pPr algn="l"/>
            <a:r>
              <a:rPr lang="lt-LT" sz="1800" b="0" i="0" u="none" strike="noStrike" baseline="0" dirty="0">
                <a:latin typeface="MyriadPro-Regular"/>
              </a:rPr>
              <a:t>Smalsumas – tai poreikis suprasti, suvokti, sužinoti. Šis poreikis labiausiai būdingas ankstyvajai</a:t>
            </a:r>
          </a:p>
          <a:p>
            <a:pPr algn="l"/>
            <a:r>
              <a:rPr lang="fi-FI" sz="1800" b="0" i="0" u="none" strike="noStrike" baseline="0" dirty="0">
                <a:latin typeface="MyriadPro-Regular"/>
              </a:rPr>
              <a:t>vaikystei, kada vaikas tyrinėja jį supantį pasaulį.</a:t>
            </a:r>
          </a:p>
          <a:p>
            <a:pPr algn="l"/>
            <a:r>
              <a:rPr lang="lt-LT" sz="1800" b="0" i="0" u="none" strike="noStrike" baseline="0" dirty="0">
                <a:latin typeface="MyriadPro-Regular"/>
              </a:rPr>
              <a:t>Džiaugsmas, kuris lydi išmokimą. Dažnai jis vadinamas vidiniu pastiprinimu.</a:t>
            </a:r>
          </a:p>
          <a:p>
            <a:pPr algn="l"/>
            <a:r>
              <a:rPr lang="lt-LT" sz="1800" b="0" i="0" u="none" strike="noStrike" baseline="0" dirty="0">
                <a:latin typeface="MyriadPro-Regular"/>
              </a:rPr>
              <a:t>Mokymosi motyvacija, susijusi su gyvenimo prasmės ir žmogiškų vertybių įsisąmoninimu. Labai</a:t>
            </a:r>
          </a:p>
          <a:p>
            <a:pPr algn="l"/>
            <a:r>
              <a:rPr lang="lt-LT" sz="1800" b="0" i="0" u="none" strike="noStrike" baseline="0" dirty="0">
                <a:latin typeface="MyriadPro-Regular"/>
              </a:rPr>
              <a:t>svarbu, kad žmogus pats pasirenka tikslą, deda pastangas jam realizuoti ir kontroliuoja, kaip pavyko,</a:t>
            </a:r>
          </a:p>
          <a:p>
            <a:pPr algn="l"/>
            <a:r>
              <a:rPr lang="lt-LT" sz="1800" b="0" i="0" u="none" strike="noStrike" baseline="0" dirty="0">
                <a:latin typeface="MyriadPro-Regular"/>
              </a:rPr>
              <a:t>koks gautas rezultatas.</a:t>
            </a:r>
          </a:p>
          <a:p>
            <a:pPr algn="l"/>
            <a:r>
              <a:rPr lang="lt-LT" sz="1800" b="0" i="0" u="none" strike="noStrike" baseline="0" dirty="0">
                <a:latin typeface="MyriadPro-Regular"/>
              </a:rPr>
              <a:t>Kontaktų su kitais žmonėmis siekimas, noras priklausyti grupei, būti gerbiamam, pripažintam,</a:t>
            </a:r>
          </a:p>
          <a:p>
            <a:pPr algn="l"/>
            <a:r>
              <a:rPr lang="nn-NO" sz="1800" b="0" i="0" u="none" strike="noStrike" baseline="0" dirty="0">
                <a:latin typeface="MyriadPro-Regular"/>
              </a:rPr>
              <a:t>priimtam – tai būdinga visiems žmonėms.</a:t>
            </a:r>
          </a:p>
          <a:p>
            <a:pPr algn="l"/>
            <a:r>
              <a:rPr lang="lt-LT" sz="1800" b="0" i="0" u="none" strike="noStrike" baseline="0" dirty="0">
                <a:latin typeface="MyriadPro-Regular"/>
              </a:rPr>
              <a:t>Savigarba – kaip vienas iš suaugusiųjų ir vaikų mokymosi motyvų. Ji stimuliuoja aktyvumą</a:t>
            </a:r>
          </a:p>
          <a:p>
            <a:pPr algn="l"/>
            <a:r>
              <a:rPr lang="lt-LT" sz="1800" b="0" i="0" u="none" strike="noStrike" baseline="0" dirty="0">
                <a:latin typeface="MyriadPro-Regular"/>
              </a:rPr>
              <a:t>siekiant mokymosi rezultatų.</a:t>
            </a:r>
          </a:p>
          <a:p>
            <a:pPr algn="l"/>
            <a:r>
              <a:rPr lang="lt-LT" sz="1800" b="0" i="0" u="none" strike="noStrike" baseline="0" dirty="0">
                <a:latin typeface="MyriadPro-Regular"/>
              </a:rPr>
              <a:t>Laimėjimai ir lūkesčiai. Tai motyvacija, susijusi su viltimi, kad laimėjimas bus pasiektas. Jai būdingos</a:t>
            </a:r>
          </a:p>
          <a:p>
            <a:pPr algn="l"/>
            <a:r>
              <a:rPr lang="lt-LT" sz="1800" b="0" i="0" u="none" strike="noStrike" baseline="0" dirty="0">
                <a:latin typeface="MyriadPro-Regular"/>
              </a:rPr>
              <a:t>sėkmės vilties ir nesėkmės baimės emocijos. Dažnos nesėkmės sukuria baimės ir vengimo motyvaciją,</a:t>
            </a:r>
          </a:p>
          <a:p>
            <a:pPr algn="l"/>
            <a:r>
              <a:rPr lang="lt-LT" sz="1800" b="0" i="0" u="none" strike="noStrike" baseline="0" dirty="0">
                <a:latin typeface="MyriadPro-Regular"/>
              </a:rPr>
              <a:t>kuri silpnina norą mokytis.</a:t>
            </a:r>
          </a:p>
          <a:p>
            <a:pPr algn="l"/>
            <a:r>
              <a:rPr lang="lt-LT" sz="1800" b="0" i="0" u="none" strike="noStrike" baseline="0" dirty="0">
                <a:latin typeface="MyriadPro-Regular"/>
              </a:rPr>
              <a:t>Kompetencija. Daugeliui žmonių svarbu jaustis kompetentingam. Žmogus, kuris save tapatina</a:t>
            </a:r>
          </a:p>
          <a:p>
            <a:pPr algn="l"/>
            <a:r>
              <a:rPr lang="lt-LT" sz="1800" b="0" i="0" u="none" strike="noStrike" baseline="0" dirty="0">
                <a:latin typeface="MyriadPro-Regular"/>
              </a:rPr>
              <a:t>su pasiekimais darbe arba moksle, bus motyvuotas mokytis ir kompetentingo vardą išsaugoti.</a:t>
            </a:r>
          </a:p>
          <a:p>
            <a:pPr algn="l"/>
            <a:endParaRPr lang="lt-LT" sz="1800" b="0" i="0" u="none" strike="noStrike" baseline="0" dirty="0">
              <a:latin typeface="MyriadPro-Regular"/>
            </a:endParaRPr>
          </a:p>
          <a:p>
            <a:pPr algn="l"/>
            <a:r>
              <a:rPr lang="lt-LT" sz="1800" b="0" i="1" u="none" strike="noStrike" baseline="0" dirty="0">
                <a:latin typeface="MyriadPro-It"/>
              </a:rPr>
              <a:t>Išorinė motyvacija </a:t>
            </a:r>
            <a:r>
              <a:rPr lang="lt-LT" sz="1800" b="0" i="0" u="none" strike="noStrike" baseline="0" dirty="0">
                <a:latin typeface="MyriadPro-Regular"/>
              </a:rPr>
              <a:t>– tai išorinio atlygio siekis</a:t>
            </a:r>
          </a:p>
          <a:p>
            <a:pPr algn="l"/>
            <a:r>
              <a:rPr lang="lt-LT" sz="1800" b="0" i="0" u="none" strike="noStrike" baseline="0" dirty="0">
                <a:latin typeface="MyriadPro-Regular"/>
              </a:rPr>
              <a:t>išorinė motyvacija yra trumpalaikė, išnykstanti kartu su išorinio stimulo aktualumo dingimu.</a:t>
            </a:r>
          </a:p>
          <a:p>
            <a:pPr algn="l"/>
            <a:r>
              <a:rPr lang="lt-LT" sz="1800" b="0" i="0" u="none" strike="noStrike" baseline="0" dirty="0">
                <a:latin typeface="MyriadPro-Regular"/>
              </a:rPr>
              <a:t>Vidinė ir išorinė motyvacija skirtingai veikia mūsų savybes. Jeigu galvojame, kad mūsų elgesio</a:t>
            </a:r>
          </a:p>
          <a:p>
            <a:pPr algn="l"/>
            <a:r>
              <a:rPr lang="lt-LT" sz="1800" b="0" i="0" u="none" strike="noStrike" baseline="0" dirty="0">
                <a:latin typeface="MyriadPro-Regular"/>
              </a:rPr>
              <a:t>priežastys glūdi mumyse, tada mūsų motyvacija yra vidinė, o jeigu manome, kad mūsų elgesį lemia išorinės</a:t>
            </a:r>
          </a:p>
          <a:p>
            <a:pPr algn="l"/>
            <a:r>
              <a:rPr lang="fi-FI" sz="1800" b="0" i="0" u="none" strike="noStrike" baseline="0" dirty="0">
                <a:latin typeface="MyriadPro-Regular"/>
              </a:rPr>
              <a:t>jėgos, tai motyvus laikome išoriniais.</a:t>
            </a:r>
            <a:endParaRPr lang="lt-LT" sz="1800" b="0" i="0" u="none" strike="noStrike" baseline="0" dirty="0">
              <a:latin typeface="MyriadPro-Regular"/>
            </a:endParaRPr>
          </a:p>
          <a:p>
            <a:pPr algn="l"/>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88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dirty="0"/>
              <a:t>Suaugusieji mokosi skirtingai, priklausomai nuo jų patirties, gabumų ir požiūrio, suaugusiųjų mokymosi motyvacija taip pat skirsis priklausomai nuo jų individualios patirties, gabumų ir požiūrio. Tai apimtų individualias besimokančiojo savybes, suvokiamą mokymosi vertę ir tai, kiek suaugęs besimokantis asmuo turi patirties šioje srityje.</a:t>
            </a:r>
          </a:p>
          <a:p>
            <a:endParaRPr lang="lt-LT" dirty="0"/>
          </a:p>
          <a:p>
            <a:r>
              <a:rPr lang="lt-LT" dirty="0"/>
              <a:t>Motyvacija daugiausia susijusi su asmens požiūriu į mokymąsi, todėl turėtų daugiau dėmesio skirti vidinių veiksnių, kurie skatina mokytis, atskleidimą ir palaikymą. Šie veiksniai gali apimti:</a:t>
            </a:r>
          </a:p>
          <a:p>
            <a:endParaRPr lang="lt-LT" dirty="0"/>
          </a:p>
          <a:p>
            <a:pPr algn="l">
              <a:buFont typeface="Arial" panose="020B0604020202020204" pitchFamily="34" charset="0"/>
              <a:buChar char="•"/>
            </a:pPr>
            <a:r>
              <a:rPr lang="lt-LT" b="1" i="0" dirty="0">
                <a:solidFill>
                  <a:srgbClr val="373A3C"/>
                </a:solidFill>
                <a:effectLst/>
                <a:highlight>
                  <a:srgbClr val="FFFFFF"/>
                </a:highlight>
                <a:latin typeface="-apple-system"/>
              </a:rPr>
              <a:t>Didžiuotis tuo, kad darbus atlieka gerai – </a:t>
            </a:r>
            <a:r>
              <a:rPr lang="lt-LT" b="0" i="0" dirty="0">
                <a:solidFill>
                  <a:srgbClr val="373A3C"/>
                </a:solidFill>
                <a:effectLst/>
                <a:highlight>
                  <a:srgbClr val="FFFFFF"/>
                </a:highlight>
                <a:latin typeface="-apple-system"/>
              </a:rPr>
              <a:t>besimokantieji gali jausti didelį pasitenkinimą gerai atlikdami užduotį ir pajusti kompetencijos įgijimą, o tai savaime gali paskatinti tolesnes pastangas.</a:t>
            </a:r>
          </a:p>
          <a:p>
            <a:pPr algn="l">
              <a:buFont typeface="Arial" panose="020B0604020202020204" pitchFamily="34" charset="0"/>
              <a:buChar char="•"/>
            </a:pPr>
            <a:r>
              <a:rPr lang="lt-LT" b="1" i="0" dirty="0">
                <a:solidFill>
                  <a:srgbClr val="373A3C"/>
                </a:solidFill>
                <a:effectLst/>
                <a:highlight>
                  <a:srgbClr val="FFFFFF"/>
                </a:highlight>
                <a:latin typeface="-apple-system"/>
              </a:rPr>
              <a:t>Norimo rezultato pasiekimas</a:t>
            </a:r>
            <a:r>
              <a:rPr lang="lt-LT" b="0" i="0" dirty="0">
                <a:solidFill>
                  <a:srgbClr val="373A3C"/>
                </a:solidFill>
                <a:effectLst/>
                <a:highlight>
                  <a:srgbClr val="FFFFFF"/>
                </a:highlight>
                <a:latin typeface="-apple-system"/>
              </a:rPr>
              <a:t> – tai matyti iš tokių teiginių kaip „Aš tai padariau“. Asmuo jaučia pasitenkinimą, kai užduotis yra atlikta.</a:t>
            </a:r>
          </a:p>
          <a:p>
            <a:pPr algn="l">
              <a:buFont typeface="Arial" panose="020B0604020202020204" pitchFamily="34" charset="0"/>
              <a:buChar char="•"/>
            </a:pPr>
            <a:r>
              <a:rPr lang="lt-LT" b="1" i="0" dirty="0">
                <a:solidFill>
                  <a:srgbClr val="373A3C"/>
                </a:solidFill>
                <a:effectLst/>
                <a:highlight>
                  <a:srgbClr val="FFFFFF"/>
                </a:highlight>
                <a:latin typeface="-apple-system"/>
              </a:rPr>
              <a:t>Asmeninės ambicijos</a:t>
            </a:r>
            <a:r>
              <a:rPr lang="lt-LT" b="0" i="0" dirty="0">
                <a:solidFill>
                  <a:srgbClr val="373A3C"/>
                </a:solidFill>
                <a:effectLst/>
                <a:highlight>
                  <a:srgbClr val="FFFFFF"/>
                </a:highlight>
                <a:latin typeface="-apple-system"/>
              </a:rPr>
              <a:t> – kai kurie besimokantieji gerai įsivaizduoja, ko jie nori pasiekti gyvenime. Jie gali vertinti mokymąsi, kaip būdą kurti geresnę ateitį, siekti karjeros, skaitmeniniame sektoriuje.</a:t>
            </a:r>
          </a:p>
          <a:p>
            <a:pPr algn="l">
              <a:buFont typeface="Arial" panose="020B0604020202020204" pitchFamily="34" charset="0"/>
              <a:buChar char="•"/>
            </a:pPr>
            <a:r>
              <a:rPr lang="lt-LT" b="1" i="0" dirty="0">
                <a:solidFill>
                  <a:srgbClr val="373A3C"/>
                </a:solidFill>
                <a:effectLst/>
                <a:highlight>
                  <a:srgbClr val="FFFFFF"/>
                </a:highlight>
                <a:latin typeface="-apple-system"/>
              </a:rPr>
              <a:t>Konkurencija</a:t>
            </a:r>
            <a:r>
              <a:rPr lang="lt-LT" b="0" i="0" dirty="0">
                <a:solidFill>
                  <a:srgbClr val="373A3C"/>
                </a:solidFill>
                <a:effectLst/>
                <a:highlight>
                  <a:srgbClr val="FFFFFF"/>
                </a:highlight>
                <a:latin typeface="-apple-system"/>
              </a:rPr>
              <a:t> – besimokantieji kartais nustato savo standartus ir darbo tempą. Tai darydami jie meta sau iššūkį. Jie taip pat gali įvertinti savo sėkmę lygindami savo pasiekimus ar pažangą su kitų pasiekimais.</a:t>
            </a:r>
          </a:p>
          <a:p>
            <a:pPr algn="l">
              <a:buFont typeface="Arial" panose="020B0604020202020204" pitchFamily="34" charset="0"/>
              <a:buChar char="•"/>
            </a:pPr>
            <a:r>
              <a:rPr lang="lt-LT" b="1" i="0" dirty="0">
                <a:solidFill>
                  <a:srgbClr val="373A3C"/>
                </a:solidFill>
                <a:effectLst/>
                <a:highlight>
                  <a:srgbClr val="FFFFFF"/>
                </a:highlight>
                <a:latin typeface="-apple-system"/>
              </a:rPr>
              <a:t>Kontrolė arba galia</a:t>
            </a:r>
            <a:r>
              <a:rPr lang="lt-LT" b="0" i="0" dirty="0">
                <a:solidFill>
                  <a:srgbClr val="373A3C"/>
                </a:solidFill>
                <a:effectLst/>
                <a:highlight>
                  <a:srgbClr val="FFFFFF"/>
                </a:highlight>
                <a:latin typeface="-apple-system"/>
              </a:rPr>
              <a:t> – ugdydami įgūdžius ir žinias, besimokantieji gali įgyti kontrolės ir galios jausmą. Kad būtų išvengta apatijos ir išmokto bejėgiškumo, būtinas jausmas, kad gali daryti įtaką aplinkai.</a:t>
            </a:r>
          </a:p>
          <a:p>
            <a:pPr algn="l">
              <a:buFont typeface="Arial" panose="020B0604020202020204" pitchFamily="34" charset="0"/>
              <a:buChar char="•"/>
            </a:pPr>
            <a:r>
              <a:rPr lang="lt-LT" b="1" i="0" dirty="0">
                <a:solidFill>
                  <a:srgbClr val="373A3C"/>
                </a:solidFill>
                <a:effectLst/>
                <a:highlight>
                  <a:srgbClr val="FFFFFF"/>
                </a:highlight>
                <a:latin typeface="-apple-system"/>
              </a:rPr>
              <a:t>Dalyvavimas ir priklausymas </a:t>
            </a:r>
            <a:r>
              <a:rPr lang="lt-LT" b="0" i="0" dirty="0">
                <a:solidFill>
                  <a:srgbClr val="373A3C"/>
                </a:solidFill>
                <a:effectLst/>
                <a:highlight>
                  <a:srgbClr val="FFFFFF"/>
                </a:highlight>
                <a:latin typeface="-apple-system"/>
              </a:rPr>
              <a:t>– darbas grupės ar klasėje gali teigiamai veikti besimokančiuosius, kaip priklausymas komandai.</a:t>
            </a:r>
          </a:p>
          <a:p>
            <a:pPr algn="l">
              <a:buFont typeface="Arial" panose="020B0604020202020204" pitchFamily="34" charset="0"/>
              <a:buChar char="•"/>
            </a:pPr>
            <a:r>
              <a:rPr lang="lt-LT" b="1" i="0" dirty="0">
                <a:solidFill>
                  <a:srgbClr val="373A3C"/>
                </a:solidFill>
                <a:effectLst/>
                <a:highlight>
                  <a:srgbClr val="FFFFFF"/>
                </a:highlight>
                <a:latin typeface="-apple-system"/>
              </a:rPr>
              <a:t>Asmeniniai santykiai</a:t>
            </a:r>
            <a:r>
              <a:rPr lang="lt-LT" b="0" i="0" dirty="0">
                <a:solidFill>
                  <a:srgbClr val="373A3C"/>
                </a:solidFill>
                <a:effectLst/>
                <a:highlight>
                  <a:srgbClr val="FFFFFF"/>
                </a:highlight>
                <a:latin typeface="-apple-system"/>
              </a:rPr>
              <a:t> – kai kurie besimokantieji nėra suinteresuoti priklausyti grupei, jie tiesiog mezga teigiamus santykius su kitais. Besimokantiesiems švietėjas-konsultantas gali imponuoti ir kyla noras pasistengti parodyti konsultantui</a:t>
            </a:r>
            <a:r>
              <a:rPr lang="lt-LT" b="1" i="0" dirty="0">
                <a:solidFill>
                  <a:srgbClr val="373A3C"/>
                </a:solidFill>
                <a:effectLst/>
                <a:highlight>
                  <a:srgbClr val="FFFFFF"/>
                </a:highlight>
                <a:latin typeface="-apple-system"/>
              </a:rPr>
              <a:t> </a:t>
            </a:r>
            <a:r>
              <a:rPr lang="lt-LT" b="0" i="0" dirty="0">
                <a:solidFill>
                  <a:srgbClr val="373A3C"/>
                </a:solidFill>
                <a:effectLst/>
                <a:highlight>
                  <a:srgbClr val="FFFFFF"/>
                </a:highlight>
                <a:latin typeface="-apple-system"/>
              </a:rPr>
              <a:t>pasiekimus bei tuo pačiu padaryti tą konsultantą patenkintu. Besimokantįjį gali motyvuoti vienas geras draugas, kuris taip pat mokosi, ir dažnai jis bus motyvuotas tose srityse, kuriose dalyvauja tas kitas besimokantis arba kur draugui sekasi geriau.</a:t>
            </a:r>
          </a:p>
          <a:p>
            <a:pPr algn="l">
              <a:buFont typeface="Arial" panose="020B0604020202020204" pitchFamily="34" charset="0"/>
              <a:buChar char="•"/>
            </a:pPr>
            <a:r>
              <a:rPr lang="lt-LT" b="1" i="0" dirty="0">
                <a:solidFill>
                  <a:srgbClr val="373A3C"/>
                </a:solidFill>
                <a:effectLst/>
                <a:highlight>
                  <a:srgbClr val="FFFFFF"/>
                </a:highlight>
                <a:latin typeface="-apple-system"/>
              </a:rPr>
              <a:t>Vertybės ir etika</a:t>
            </a:r>
            <a:r>
              <a:rPr lang="lt-LT" b="0" i="0" dirty="0">
                <a:solidFill>
                  <a:srgbClr val="373A3C"/>
                </a:solidFill>
                <a:effectLst/>
                <a:highlight>
                  <a:srgbClr val="FFFFFF"/>
                </a:highlight>
                <a:latin typeface="-apple-system"/>
              </a:rPr>
              <a:t> – skirtingi besimokantieji gali turėti skirtingą etiką ar vertybes, susijusias su mokymusi ir ugdymu. Kai kurie gali manyti, kad išsilavinimas yra labai svarbus tolimesnei sėkmei ir asmens vertės bei statuso visuomenėje įgijimui. Kiti nemano, kad tai svarbu. Kai kuriuos besimokančiuosius motyvuoja etika, apimanti pagarbą šeimai ir pagarbą draugams, o kitus labiau motyvuoja vertybės, pabrėžiančios nepriklausomybę ir savarankiškumą.</a:t>
            </a:r>
          </a:p>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985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algn="l"/>
            <a:r>
              <a:rPr lang="lt-LT" b="0" i="0" dirty="0">
                <a:solidFill>
                  <a:srgbClr val="373A3C"/>
                </a:solidFill>
                <a:effectLst/>
                <a:highlight>
                  <a:srgbClr val="FFFFFF"/>
                </a:highlight>
                <a:latin typeface="-apple-system"/>
              </a:rPr>
              <a:t>1) </a:t>
            </a:r>
            <a:r>
              <a:rPr lang="lt-LT" b="1" i="0" dirty="0">
                <a:solidFill>
                  <a:srgbClr val="373A3C"/>
                </a:solidFill>
                <a:effectLst/>
                <a:highlight>
                  <a:srgbClr val="FFFFFF"/>
                </a:highlight>
                <a:latin typeface="-apple-system"/>
              </a:rPr>
              <a:t>Mokytis iš klaidų</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Gebėjimas judėti toliau, kai suklystama, tai svarbiausias dalykas </a:t>
            </a:r>
            <a:r>
              <a:rPr lang="lt-LT" b="0" i="0" dirty="0" err="1">
                <a:solidFill>
                  <a:srgbClr val="373A3C"/>
                </a:solidFill>
                <a:effectLst/>
                <a:highlight>
                  <a:srgbClr val="FFFFFF"/>
                </a:highlight>
                <a:latin typeface="-apple-system"/>
              </a:rPr>
              <a:t>savidisciplinoje</a:t>
            </a:r>
            <a:r>
              <a:rPr lang="lt-LT" b="0" i="0" dirty="0">
                <a:solidFill>
                  <a:srgbClr val="373A3C"/>
                </a:solidFill>
                <a:effectLst/>
                <a:highlight>
                  <a:srgbClr val="FFFFFF"/>
                </a:highlight>
                <a:latin typeface="-apple-system"/>
              </a:rPr>
              <a:t>. Nesvarbu, ar besimokantysis susiduria su gyvenimą keičiančiomis, ar labai mažomis klaidomis, svarbu suprasti, kad augimas vyksta supratus klaidas, o klaidų pamokos kaip motyvacija ir mokymosi patirtis gali būti veiksminga </a:t>
            </a:r>
            <a:r>
              <a:rPr lang="lt-LT" b="0" i="0" dirty="0" err="1">
                <a:solidFill>
                  <a:srgbClr val="373A3C"/>
                </a:solidFill>
                <a:effectLst/>
                <a:highlight>
                  <a:srgbClr val="FFFFFF"/>
                </a:highlight>
                <a:latin typeface="-apple-system"/>
              </a:rPr>
              <a:t>savidisciplinos</a:t>
            </a:r>
            <a:r>
              <a:rPr lang="lt-LT" b="0" i="0" dirty="0">
                <a:solidFill>
                  <a:srgbClr val="373A3C"/>
                </a:solidFill>
                <a:effectLst/>
                <a:highlight>
                  <a:srgbClr val="FFFFFF"/>
                </a:highlight>
                <a:latin typeface="-apple-system"/>
              </a:rPr>
              <a:t> priemonė. Besimokantysis neturėtų mąstyti apie savo klaidas ir nusivilti, o panaudoti jas tobulėjimui ir judėjimui pirmyn.</a:t>
            </a:r>
          </a:p>
          <a:p>
            <a:pPr algn="l"/>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2)</a:t>
            </a:r>
            <a:r>
              <a:rPr lang="lt-LT" b="1" i="0" dirty="0">
                <a:solidFill>
                  <a:srgbClr val="373A3C"/>
                </a:solidFill>
                <a:effectLst/>
                <a:highlight>
                  <a:srgbClr val="FFFFFF"/>
                </a:highlight>
                <a:latin typeface="-apple-system"/>
              </a:rPr>
              <a:t> Suplanuoti tikslus</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Svarbu nuolat atnaujinti strategiją, kokius veiksmus atliksite, siekiant suplanuotų tikslų. Labiau tikėtina, kad besimokančiajam geriau seksis įvesti discipliną po truputį, kas leis nuosekliai pasiekti didesnį tikslą. Pavyzdžiui, kiekvieną dieną skirti 30 minučių</a:t>
            </a:r>
          </a:p>
          <a:p>
            <a:pPr algn="l"/>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3) </a:t>
            </a:r>
            <a:r>
              <a:rPr lang="lt-LT" b="1" i="0" dirty="0">
                <a:solidFill>
                  <a:srgbClr val="373A3C"/>
                </a:solidFill>
                <a:effectLst/>
                <a:highlight>
                  <a:srgbClr val="FFFFFF"/>
                </a:highlight>
                <a:latin typeface="-apple-system"/>
              </a:rPr>
              <a:t>Žinoti, kada esate labiausiai motyvuotas</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Kiekvieną dieną turime limituotą kiekį energijos. Svarbu žinoti, kad žmonės dažniau būna motyvuoti ryte. </a:t>
            </a:r>
          </a:p>
          <a:p>
            <a:pPr algn="l"/>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4) </a:t>
            </a:r>
            <a:r>
              <a:rPr lang="lt-LT" b="1" i="0" dirty="0">
                <a:solidFill>
                  <a:srgbClr val="373A3C"/>
                </a:solidFill>
                <a:effectLst/>
                <a:highlight>
                  <a:srgbClr val="FFFFFF"/>
                </a:highlight>
                <a:latin typeface="-apple-system"/>
              </a:rPr>
              <a:t>Būti pozityviam</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Kad besimokantieji taptų labiau disciplinuoti, jie turi tikėti savimi. Pozityvumas ir optimizmas yra bene svarbiausi, kai reikia išsikelti ir pasiekti tikslus. </a:t>
            </a:r>
          </a:p>
          <a:p>
            <a:pPr algn="l"/>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5) </a:t>
            </a:r>
            <a:r>
              <a:rPr lang="lt-LT" b="1" i="0" dirty="0">
                <a:solidFill>
                  <a:srgbClr val="373A3C"/>
                </a:solidFill>
                <a:effectLst/>
                <a:highlight>
                  <a:srgbClr val="FFFFFF"/>
                </a:highlight>
                <a:latin typeface="-apple-system"/>
              </a:rPr>
              <a:t>Kovoti su neproduktyviais įpročiais</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Savikontrolės įpročių ugdymas yra esminis dalykas besimokančiųjų gyvenime norint turėti discipliną. </a:t>
            </a:r>
          </a:p>
          <a:p>
            <a:pPr algn="l"/>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6) </a:t>
            </a:r>
            <a:r>
              <a:rPr lang="lt-LT" b="1" i="0" dirty="0">
                <a:solidFill>
                  <a:srgbClr val="373A3C"/>
                </a:solidFill>
                <a:effectLst/>
                <a:highlight>
                  <a:srgbClr val="FFFFFF"/>
                </a:highlight>
                <a:latin typeface="-apple-system"/>
              </a:rPr>
              <a:t>Pasirinkite palaikančią aplinką</a:t>
            </a:r>
            <a:endParaRPr lang="lt-LT" b="0" i="0" dirty="0">
              <a:solidFill>
                <a:srgbClr val="373A3C"/>
              </a:solidFill>
              <a:effectLst/>
              <a:highlight>
                <a:srgbClr val="FFFFFF"/>
              </a:highlight>
              <a:latin typeface="-apple-system"/>
            </a:endParaRPr>
          </a:p>
          <a:p>
            <a:pPr algn="l"/>
            <a:r>
              <a:rPr lang="lt-LT" b="0" i="0" dirty="0">
                <a:solidFill>
                  <a:srgbClr val="373A3C"/>
                </a:solidFill>
                <a:effectLst/>
                <a:highlight>
                  <a:srgbClr val="FFFFFF"/>
                </a:highlight>
                <a:latin typeface="-apple-system"/>
              </a:rPr>
              <a:t>Svarbu įtraukti kitus asmenis į </a:t>
            </a:r>
            <a:r>
              <a:rPr lang="lt-LT" b="0" i="0" dirty="0" err="1">
                <a:solidFill>
                  <a:srgbClr val="373A3C"/>
                </a:solidFill>
                <a:effectLst/>
                <a:highlight>
                  <a:srgbClr val="FFFFFF"/>
                </a:highlight>
                <a:latin typeface="-apple-system"/>
              </a:rPr>
              <a:t>savidrausminius</a:t>
            </a:r>
            <a:r>
              <a:rPr lang="lt-LT" b="0" i="0" dirty="0">
                <a:solidFill>
                  <a:srgbClr val="373A3C"/>
                </a:solidFill>
                <a:effectLst/>
                <a:highlight>
                  <a:srgbClr val="FFFFFF"/>
                </a:highlight>
                <a:latin typeface="-apple-system"/>
              </a:rPr>
              <a:t> veiksmus, nes tai sukurs patogią aplinką ir padidins besimokančiojo pasitikėjimą bei motyvaciją. Žinant, kad aplinka yra palanki, galima pakeisti savo įpročius ir išlaikyti </a:t>
            </a:r>
            <a:r>
              <a:rPr lang="lt-LT" b="0" i="0" dirty="0" err="1">
                <a:solidFill>
                  <a:srgbClr val="373A3C"/>
                </a:solidFill>
                <a:effectLst/>
                <a:highlight>
                  <a:srgbClr val="FFFFFF"/>
                </a:highlight>
                <a:latin typeface="-apple-system"/>
              </a:rPr>
              <a:t>savidiscipliną</a:t>
            </a:r>
            <a:r>
              <a:rPr lang="lt-LT" b="0" i="0" dirty="0">
                <a:solidFill>
                  <a:srgbClr val="373A3C"/>
                </a:solidFill>
                <a:effectLst/>
                <a:highlight>
                  <a:srgbClr val="FFFFFF"/>
                </a:highlight>
                <a:latin typeface="-apple-system"/>
              </a:rPr>
              <a:t>.</a:t>
            </a:r>
          </a:p>
          <a:p>
            <a:pPr algn="l"/>
            <a:endParaRPr lang="lt-LT" b="0" i="0" dirty="0">
              <a:solidFill>
                <a:srgbClr val="373A3C"/>
              </a:solidFill>
              <a:effectLst/>
              <a:highlight>
                <a:srgbClr val="FFFFFF"/>
              </a:highlight>
              <a:latin typeface="-apple-system"/>
            </a:endParaRPr>
          </a:p>
          <a:p>
            <a:pPr algn="l"/>
            <a:endParaRPr lang="lt-LT" b="0" i="0" dirty="0">
              <a:solidFill>
                <a:srgbClr val="373A3C"/>
              </a:solidFill>
              <a:effectLst/>
              <a:highlight>
                <a:srgbClr val="FFFFFF"/>
              </a:highlight>
              <a:latin typeface="-apple-system"/>
            </a:endParaRPr>
          </a:p>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271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90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16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078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46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pPr algn="l"/>
            <a:r>
              <a:rPr lang="lt-LT" sz="1800" b="0" i="0" u="none" strike="noStrike" baseline="0" dirty="0">
                <a:latin typeface="MinionPro-Regular"/>
              </a:rPr>
              <a:t>Paviršutinis požiūris geriausiu atveju apima kiekybę, </a:t>
            </a:r>
            <a:r>
              <a:rPr lang="lt-LT" sz="1800" b="0" i="0" u="none" strike="noStrike" baseline="0" dirty="0" err="1">
                <a:latin typeface="MinionPro-Regular"/>
              </a:rPr>
              <a:t>t.y</a:t>
            </a:r>
            <a:r>
              <a:rPr lang="lt-LT" sz="1800" b="0" i="0" u="none" strike="noStrike" baseline="0" dirty="0">
                <a:latin typeface="MinionPro-Regular"/>
              </a:rPr>
              <a:t>. tik žinių</a:t>
            </a:r>
          </a:p>
          <a:p>
            <a:pPr algn="l"/>
            <a:r>
              <a:rPr lang="lt-LT" sz="1800" b="0" i="0" u="none" strike="noStrike" baseline="0" dirty="0">
                <a:latin typeface="MinionPro-Regular"/>
              </a:rPr>
              <a:t>turėjimą; giluminis požiūris apima ir kiekybę, ir kokybę, </a:t>
            </a:r>
            <a:r>
              <a:rPr lang="lt-LT" sz="1800" b="0" i="0" u="none" strike="noStrike" baseline="0" dirty="0" err="1">
                <a:latin typeface="MinionPro-Regular"/>
              </a:rPr>
              <a:t>t.y</a:t>
            </a:r>
            <a:r>
              <a:rPr lang="lt-LT" sz="1800" b="0" i="0" u="none" strike="noStrike" baseline="0" dirty="0">
                <a:latin typeface="MinionPro-Regular"/>
              </a:rPr>
              <a:t>. žinojimą.</a:t>
            </a:r>
          </a:p>
          <a:p>
            <a:pPr algn="l"/>
            <a:r>
              <a:rPr lang="lt-LT" sz="1800" b="0" i="0" u="none" strike="noStrike" baseline="0" dirty="0">
                <a:latin typeface="MinionPro-Regular"/>
              </a:rPr>
              <a:t>O tarp žinojimo ir žinių turėjimo yra esminiai skirtumai. Tai skirtumai</a:t>
            </a:r>
          </a:p>
          <a:p>
            <a:pPr algn="l"/>
            <a:r>
              <a:rPr lang="lt-LT" sz="1800" b="0" i="0" u="none" strike="noStrike" baseline="0" dirty="0">
                <a:latin typeface="MinionPro-Regular"/>
              </a:rPr>
              <a:t>tarp aktyvaus dalyvavimo žinių kūrimo procese ir kitų asmenų</a:t>
            </a:r>
          </a:p>
          <a:p>
            <a:pPr algn="l"/>
            <a:r>
              <a:rPr lang="lt-LT" sz="1800" b="0" i="0" u="none" strike="noStrike" baseline="0" dirty="0">
                <a:latin typeface="MinionPro-Regular"/>
              </a:rPr>
              <a:t>perteikiamų dalykų įsisavinimo. Žinių turėjimas gali reikšti, kad žmogus</a:t>
            </a:r>
          </a:p>
          <a:p>
            <a:pPr algn="l"/>
            <a:r>
              <a:rPr lang="lt-LT" sz="1800" b="0" i="0" u="none" strike="noStrike" baseline="0" dirty="0">
                <a:latin typeface="MinionPro-Regular"/>
              </a:rPr>
              <a:t>turi tas žinias patvirtinantį pažymėjimą, kad besimokantieji per</a:t>
            </a:r>
          </a:p>
          <a:p>
            <a:pPr algn="l"/>
            <a:r>
              <a:rPr lang="lt-LT" sz="1800" b="0" i="0" u="none" strike="noStrike" baseline="0" dirty="0">
                <a:latin typeface="MinionPro-Regular"/>
              </a:rPr>
              <a:t>paskaitas užsirašinėja, o ne patys aktyviai dalyvauja; jie skaito knygas</a:t>
            </a:r>
          </a:p>
          <a:p>
            <a:pPr algn="l"/>
            <a:r>
              <a:rPr lang="lt-LT" sz="1800" b="0" i="0" u="none" strike="noStrike" baseline="0" dirty="0">
                <a:latin typeface="MinionPro-Regular"/>
              </a:rPr>
              <a:t>ir iš autoritetų siekia gauti patvirtinimą, kad neklysta. Skaitymas,</a:t>
            </a:r>
          </a:p>
          <a:p>
            <a:pPr algn="l"/>
            <a:r>
              <a:rPr lang="lt-LT" sz="1800" b="0" i="0" u="none" strike="noStrike" baseline="0" dirty="0">
                <a:latin typeface="MinionPro-Regular"/>
              </a:rPr>
              <a:t>klausymas ir tikslus pateiktos informacijos pakartojimas – tai žinių</a:t>
            </a:r>
          </a:p>
          <a:p>
            <a:pPr algn="l"/>
            <a:r>
              <a:rPr lang="lt-LT" sz="1800" b="0" i="0" u="none" strike="noStrike" baseline="0" dirty="0">
                <a:latin typeface="MinionPro-Regular"/>
              </a:rPr>
              <a:t>turėjimas. Žinojimas reiškia ir žinių turėjimą, ir jų panaudojimą. Žinias</a:t>
            </a:r>
          </a:p>
          <a:p>
            <a:pPr algn="l"/>
            <a:r>
              <a:rPr lang="lt-LT" sz="1800" b="0" i="0" u="none" strike="noStrike" baseline="0" dirty="0">
                <a:latin typeface="MinionPro-Regular"/>
              </a:rPr>
              <a:t>nepakanka tik turėti ir mechaniškai atkartoti, nes nenaudojamos</a:t>
            </a:r>
          </a:p>
          <a:p>
            <a:pPr algn="l"/>
            <a:r>
              <a:rPr lang="lt-LT" sz="1800" b="0" i="0" u="none" strike="noStrike" baseline="0" dirty="0">
                <a:latin typeface="MinionPro-Regular"/>
              </a:rPr>
              <a:t>jos greit pasimiršta. Žinojimas – tai mokėjimas pasirinkti ir apgalvoti</a:t>
            </a:r>
          </a:p>
          <a:p>
            <a:pPr algn="l"/>
            <a:r>
              <a:rPr lang="lt-LT" sz="1800" b="0" i="0" u="none" strike="noStrike" baseline="0" dirty="0">
                <a:latin typeface="MinionPro-Regular"/>
              </a:rPr>
              <a:t>savo mintis, pagrįstas informacija ir skeptišku argumentų vertinimu.</a:t>
            </a:r>
          </a:p>
          <a:p>
            <a:pPr algn="l"/>
            <a:r>
              <a:rPr lang="lt-LT" sz="1800" b="0" i="0" u="none" strike="noStrike" baseline="0" dirty="0">
                <a:latin typeface="MinionPro-Regular"/>
              </a:rPr>
              <a:t>Tik įsigilinęs į medžiagą, ją supratęs ir įsisavinęs gali žiniomis naudotis</a:t>
            </a:r>
          </a:p>
          <a:p>
            <a:pPr algn="l"/>
            <a:r>
              <a:rPr lang="lt-LT" sz="1800" b="0" i="0" u="none" strike="noStrike" baseline="0" dirty="0">
                <a:latin typeface="MinionPro-Regular"/>
              </a:rPr>
              <a:t>praktinėje veikloje, ją reflektuoti, savarankiškai daryti išvadas.</a:t>
            </a:r>
          </a:p>
          <a:p>
            <a:pPr algn="l"/>
            <a:endParaRPr lang="lt-LT" altLang="lt-LT" sz="1800" b="0" i="0" u="none" strike="noStrike" baseline="0" dirty="0">
              <a:solidFill>
                <a:srgbClr val="263809"/>
              </a:solidFill>
              <a:latin typeface="MinionPro-Regular"/>
              <a:cs typeface="Times New Roman" panose="02020603050405020304" pitchFamily="18" charset="0"/>
            </a:endParaRPr>
          </a:p>
          <a:p>
            <a:pPr algn="l"/>
            <a:r>
              <a:rPr lang="lt-LT" altLang="lt-LT" sz="1200" dirty="0">
                <a:solidFill>
                  <a:srgbClr val="263809"/>
                </a:solidFill>
                <a:latin typeface="Times New Roman" panose="02020603050405020304" pitchFamily="18" charset="0"/>
                <a:cs typeface="Times New Roman" panose="02020603050405020304" pitchFamily="18" charset="0"/>
              </a:rPr>
              <a:t>besimokantieji stengiasi įsiminti tai ką perskaitė</a:t>
            </a:r>
          </a:p>
          <a:p>
            <a:pPr algn="just" eaLnBrk="1" hangingPunct="1"/>
            <a:r>
              <a:rPr lang="lt-LT" altLang="lt-LT" sz="1200" dirty="0">
                <a:solidFill>
                  <a:srgbClr val="263809"/>
                </a:solidFill>
                <a:latin typeface="Times New Roman" panose="02020603050405020304" pitchFamily="18" charset="0"/>
                <a:cs typeface="Times New Roman" panose="02020603050405020304" pitchFamily="18" charset="0"/>
              </a:rPr>
              <a:t>mokymasis mintinai ir atkartoti</a:t>
            </a:r>
          </a:p>
          <a:p>
            <a:pPr algn="just" eaLnBrk="1" hangingPunct="1"/>
            <a:endParaRPr lang="lt-LT" altLang="lt-LT" sz="1200" dirty="0">
              <a:solidFill>
                <a:srgbClr val="263809"/>
              </a:solidFill>
              <a:latin typeface="Times New Roman" panose="02020603050405020304" pitchFamily="18" charset="0"/>
              <a:cs typeface="Times New Roman" panose="02020603050405020304" pitchFamily="18" charset="0"/>
            </a:endParaRPr>
          </a:p>
          <a:p>
            <a:pPr algn="just" eaLnBrk="1" hangingPunct="1"/>
            <a:r>
              <a:rPr lang="lt-LT" altLang="lt-LT" sz="1200" dirty="0">
                <a:solidFill>
                  <a:srgbClr val="263809"/>
                </a:solidFill>
                <a:latin typeface="Times New Roman" panose="02020603050405020304" pitchFamily="18" charset="0"/>
                <a:cs typeface="Times New Roman" panose="02020603050405020304" pitchFamily="18" charset="0"/>
              </a:rPr>
              <a:t>susietas su konceptualizavimu to kas perskaityta, lyginant su turimomis koncepcijomis</a:t>
            </a:r>
          </a:p>
          <a:p>
            <a:pPr algn="just" eaLnBrk="1" hangingPunct="1"/>
            <a:r>
              <a:rPr lang="lt-LT" altLang="lt-LT" sz="1200" dirty="0">
                <a:solidFill>
                  <a:srgbClr val="263809"/>
                </a:solidFill>
                <a:latin typeface="Times New Roman" panose="02020603050405020304" pitchFamily="18" charset="0"/>
                <a:cs typeface="Times New Roman" panose="02020603050405020304" pitchFamily="18" charset="0"/>
              </a:rPr>
              <a:t>gilinamasi į prasmę</a:t>
            </a:r>
          </a:p>
          <a:p>
            <a:pPr algn="just" eaLnBrk="1" hangingPunct="1"/>
            <a:r>
              <a:rPr lang="lt-LT" altLang="lt-LT" sz="1200" dirty="0">
                <a:solidFill>
                  <a:srgbClr val="263809"/>
                </a:solidFill>
                <a:latin typeface="Times New Roman" panose="02020603050405020304" pitchFamily="18" charset="0"/>
                <a:cs typeface="Times New Roman" panose="02020603050405020304" pitchFamily="18" charset="0"/>
              </a:rPr>
              <a:t>klausinėjimas</a:t>
            </a:r>
          </a:p>
          <a:p>
            <a:pPr algn="just" eaLnBrk="1" hangingPunct="1"/>
            <a:r>
              <a:rPr lang="lt-LT" altLang="lt-LT" sz="1200" dirty="0" err="1">
                <a:solidFill>
                  <a:srgbClr val="263809"/>
                </a:solidFill>
                <a:latin typeface="Times New Roman" panose="02020603050405020304" pitchFamily="18" charset="0"/>
                <a:cs typeface="Times New Roman" panose="02020603050405020304" pitchFamily="18" charset="0"/>
              </a:rPr>
              <a:t>savivaldus</a:t>
            </a:r>
            <a:r>
              <a:rPr lang="lt-LT" altLang="lt-LT" sz="1200" dirty="0">
                <a:solidFill>
                  <a:srgbClr val="263809"/>
                </a:solidFill>
                <a:latin typeface="Times New Roman" panose="02020603050405020304" pitchFamily="18" charset="0"/>
                <a:cs typeface="Times New Roman" panose="02020603050405020304" pitchFamily="18" charset="0"/>
              </a:rPr>
              <a:t> mokymasis</a:t>
            </a:r>
          </a:p>
          <a:p>
            <a:pPr algn="just" eaLnBrk="1" hangingPunct="1"/>
            <a:endParaRPr lang="lt-LT" altLang="lt-LT" sz="1200" dirty="0">
              <a:solidFill>
                <a:srgbClr val="263809"/>
              </a:solidFill>
              <a:latin typeface="Times New Roman" panose="02020603050405020304" pitchFamily="18" charset="0"/>
              <a:cs typeface="Times New Roman" panose="02020603050405020304" pitchFamily="18" charset="0"/>
            </a:endParaRPr>
          </a:p>
          <a:p>
            <a:pPr algn="just" eaLnBrk="1" hangingPunct="1"/>
            <a:endParaRPr lang="lt-LT" altLang="lt-LT" sz="1200" dirty="0">
              <a:solidFill>
                <a:srgbClr val="263809"/>
              </a:solidFill>
              <a:latin typeface="Times New Roman" panose="02020603050405020304" pitchFamily="18" charset="0"/>
              <a:cs typeface="Times New Roman" panose="02020603050405020304" pitchFamily="18" charset="0"/>
            </a:endParaRPr>
          </a:p>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520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r>
              <a:rPr lang="lt-LT" dirty="0"/>
              <a:t>Noras mokytis. Besimokantieji turi „norėti“ mokytis. Pabandykite aptarti šį klausimą su besimokančiaisiais pačioje mokymų pradžioje ir suvokti, ar jie yra suinteresuoti dalyvauti mokymo procese</a:t>
            </a:r>
          </a:p>
          <a:p>
            <a:endParaRPr lang="lt-LT" dirty="0"/>
          </a:p>
          <a:p>
            <a:r>
              <a:rPr lang="lt-LT" b="0" i="0" dirty="0">
                <a:solidFill>
                  <a:srgbClr val="373A3C"/>
                </a:solidFill>
                <a:effectLst/>
                <a:highlight>
                  <a:srgbClr val="FFFFFF"/>
                </a:highlight>
                <a:latin typeface="-apple-system"/>
              </a:rPr>
              <a:t>2. </a:t>
            </a:r>
            <a:r>
              <a:rPr lang="lt-LT" b="1" i="0" dirty="0">
                <a:solidFill>
                  <a:srgbClr val="373A3C"/>
                </a:solidFill>
                <a:effectLst/>
                <a:highlight>
                  <a:srgbClr val="FFFFFF"/>
                </a:highlight>
                <a:latin typeface="-apple-system"/>
              </a:rPr>
              <a:t>Poreikis mokytis</a:t>
            </a:r>
            <a:r>
              <a:rPr lang="lt-LT" b="0" i="0" dirty="0">
                <a:solidFill>
                  <a:srgbClr val="373A3C"/>
                </a:solidFill>
                <a:effectLst/>
                <a:highlight>
                  <a:srgbClr val="FFFFFF"/>
                </a:highlight>
                <a:latin typeface="-apple-system"/>
              </a:rPr>
              <a:t>. Tai visas „noras </a:t>
            </a:r>
            <a:r>
              <a:rPr lang="lt-LT" b="0" i="0" dirty="0" err="1">
                <a:solidFill>
                  <a:srgbClr val="373A3C"/>
                </a:solidFill>
                <a:effectLst/>
                <a:highlight>
                  <a:srgbClr val="FFFFFF"/>
                </a:highlight>
                <a:latin typeface="-apple-system"/>
              </a:rPr>
              <a:t>vs</a:t>
            </a:r>
            <a:r>
              <a:rPr lang="lt-LT" b="0" i="0" dirty="0">
                <a:solidFill>
                  <a:srgbClr val="373A3C"/>
                </a:solidFill>
                <a:effectLst/>
                <a:highlight>
                  <a:srgbClr val="FFFFFF"/>
                </a:highlight>
                <a:latin typeface="-apple-system"/>
              </a:rPr>
              <a:t> poreikis“ iššūkis.</a:t>
            </a:r>
          </a:p>
          <a:p>
            <a:endParaRPr lang="lt-LT" b="0" i="0" dirty="0">
              <a:solidFill>
                <a:srgbClr val="373A3C"/>
              </a:solidFill>
              <a:effectLst/>
              <a:highlight>
                <a:srgbClr val="FFFFFF"/>
              </a:highlight>
              <a:latin typeface="-apple-system"/>
            </a:endParaRPr>
          </a:p>
          <a:p>
            <a:r>
              <a:rPr lang="lt-LT" b="1" i="0" dirty="0">
                <a:solidFill>
                  <a:srgbClr val="373A3C"/>
                </a:solidFill>
                <a:effectLst/>
                <a:highlight>
                  <a:srgbClr val="FFFFFF"/>
                </a:highlight>
                <a:latin typeface="-apple-system"/>
              </a:rPr>
              <a:t>Atsiliepimai</a:t>
            </a:r>
            <a:r>
              <a:rPr lang="lt-LT" b="0" i="0" dirty="0">
                <a:solidFill>
                  <a:srgbClr val="373A3C"/>
                </a:solidFill>
                <a:effectLst/>
                <a:highlight>
                  <a:srgbClr val="FFFFFF"/>
                </a:highlight>
                <a:latin typeface="-apple-system"/>
              </a:rPr>
              <a:t>. Atminkite, kad besimokančiojo </a:t>
            </a:r>
            <a:r>
              <a:rPr lang="lt-LT" b="0" i="0" dirty="0" err="1">
                <a:solidFill>
                  <a:srgbClr val="373A3C"/>
                </a:solidFill>
                <a:effectLst/>
                <a:highlight>
                  <a:srgbClr val="FFFFFF"/>
                </a:highlight>
                <a:latin typeface="-apple-system"/>
              </a:rPr>
              <a:t>savirefleksija</a:t>
            </a:r>
            <a:r>
              <a:rPr lang="lt-LT" b="0" i="0" dirty="0">
                <a:solidFill>
                  <a:srgbClr val="373A3C"/>
                </a:solidFill>
                <a:effectLst/>
                <a:highlight>
                  <a:srgbClr val="FFFFFF"/>
                </a:highlight>
                <a:latin typeface="-apple-system"/>
              </a:rPr>
              <a:t> yra labai reikšminga, todėl užtikrinkite, kad </a:t>
            </a:r>
            <a:r>
              <a:rPr lang="lt-LT" b="0" i="0" dirty="0" err="1">
                <a:solidFill>
                  <a:srgbClr val="373A3C"/>
                </a:solidFill>
                <a:effectLst/>
                <a:highlight>
                  <a:srgbClr val="FFFFFF"/>
                </a:highlight>
                <a:latin typeface="-apple-system"/>
              </a:rPr>
              <a:t>savirefleksijos</a:t>
            </a:r>
            <a:r>
              <a:rPr lang="lt-LT" b="0" i="0" dirty="0">
                <a:solidFill>
                  <a:srgbClr val="373A3C"/>
                </a:solidFill>
                <a:effectLst/>
                <a:highlight>
                  <a:srgbClr val="FFFFFF"/>
                </a:highlight>
                <a:latin typeface="-apple-system"/>
              </a:rPr>
              <a:t> ir alternatyvaus švietėjo-konsultanto teikiamo grįžtamojo ryšio pusiausvyra būtų tinkama. Pasistenkite paskatinti besimokantįjį kartkartėmis skirti laiko </a:t>
            </a:r>
            <a:r>
              <a:rPr lang="lt-LT" b="0" i="0" dirty="0" err="1">
                <a:solidFill>
                  <a:srgbClr val="373A3C"/>
                </a:solidFill>
                <a:effectLst/>
                <a:highlight>
                  <a:srgbClr val="FFFFFF"/>
                </a:highlight>
                <a:latin typeface="-apple-system"/>
              </a:rPr>
              <a:t>savirefleksijai</a:t>
            </a:r>
            <a:r>
              <a:rPr lang="lt-LT" b="0" i="0" dirty="0">
                <a:solidFill>
                  <a:srgbClr val="373A3C"/>
                </a:solidFill>
                <a:effectLst/>
                <a:highlight>
                  <a:srgbClr val="FFFFFF"/>
                </a:highlight>
                <a:latin typeface="-apple-system"/>
              </a:rPr>
              <a:t>. Ji gali padėti besimokančiajam sutelkti dėmesį į tobulėjimą, išnagrinėti savo motyvus ir rezultatus, ugdyti pasitikėjimą savimi.</a:t>
            </a:r>
          </a:p>
          <a:p>
            <a:endParaRPr lang="lt-LT" b="0" i="0" dirty="0">
              <a:solidFill>
                <a:srgbClr val="373A3C"/>
              </a:solidFill>
              <a:effectLst/>
              <a:highlight>
                <a:srgbClr val="FFFFFF"/>
              </a:highlight>
              <a:latin typeface="-apple-system"/>
            </a:endParaRPr>
          </a:p>
          <a:p>
            <a:r>
              <a:rPr lang="lt-LT" b="1" i="0" dirty="0">
                <a:solidFill>
                  <a:srgbClr val="373A3C"/>
                </a:solidFill>
                <a:effectLst/>
                <a:highlight>
                  <a:srgbClr val="FFFFFF"/>
                </a:highlight>
                <a:latin typeface="-apple-system"/>
              </a:rPr>
              <a:t>Savo gebėjimų vertinimas </a:t>
            </a:r>
            <a:r>
              <a:rPr lang="lt-LT" b="0" i="0" dirty="0">
                <a:solidFill>
                  <a:srgbClr val="373A3C"/>
                </a:solidFill>
                <a:effectLst/>
                <a:highlight>
                  <a:srgbClr val="FFFFFF"/>
                </a:highlight>
                <a:latin typeface="-apple-system"/>
              </a:rPr>
              <a:t>– pagrįstų sprendimų priėmimas. Besimokantieji turi turėti galimybę įvertinti savo gebėjimus</a:t>
            </a:r>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973E-6413-4472-8797-92B6D010453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095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lt-LT"/>
          </a:p>
        </p:txBody>
      </p:sp>
      <p:sp>
        <p:nvSpPr>
          <p:cNvPr id="5" name="Footer Placeholder 4"/>
          <p:cNvSpPr>
            <a:spLocks noGrp="1"/>
          </p:cNvSpPr>
          <p:nvPr>
            <p:ph type="ftr" sz="quarter" idx="11"/>
          </p:nvPr>
        </p:nvSpPr>
        <p:spPr/>
        <p:txBody>
          <a:bodyPr/>
          <a:lstStyle/>
          <a:p>
            <a:pPr>
              <a:defRPr/>
            </a:pPr>
            <a:endParaRPr lang="lt-LT"/>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a:defRPr/>
            </a:pPr>
            <a:fld id="{72435FF7-308A-47A3-8371-3E2D5A6B9F36}" type="slidenum">
              <a:rPr lang="lt-LT" altLang="en-US" smtClean="0"/>
              <a:pPr>
                <a:defRPr/>
              </a:pPr>
              <a:t>‹#›</a:t>
            </a:fld>
            <a:endParaRPr lang="lt-LT" altLang="en-US"/>
          </a:p>
        </p:txBody>
      </p:sp>
    </p:spTree>
    <p:extLst>
      <p:ext uri="{BB962C8B-B14F-4D97-AF65-F5344CB8AC3E}">
        <p14:creationId xmlns:p14="http://schemas.microsoft.com/office/powerpoint/2010/main" val="383680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684506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45459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415974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601160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216939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509208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7692917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extLst>
      <p:ext uri="{BB962C8B-B14F-4D97-AF65-F5344CB8AC3E}">
        <p14:creationId xmlns:p14="http://schemas.microsoft.com/office/powerpoint/2010/main" val="367861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517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0256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3090152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228600"/>
            <a:ext cx="8001000" cy="912019"/>
          </a:xfrm>
        </p:spPr>
        <p:txBody>
          <a:bodyPr/>
          <a:lstStyle/>
          <a:p>
            <a:r>
              <a:rPr lang="en-US"/>
              <a:t>Click to edit Master title style</a:t>
            </a:r>
          </a:p>
        </p:txBody>
      </p:sp>
      <p:sp>
        <p:nvSpPr>
          <p:cNvPr id="3" name="SmartArt Placeholder 2"/>
          <p:cNvSpPr>
            <a:spLocks noGrp="1"/>
          </p:cNvSpPr>
          <p:nvPr>
            <p:ph type="dgm" idx="1"/>
          </p:nvPr>
        </p:nvSpPr>
        <p:spPr>
          <a:xfrm>
            <a:off x="566738" y="1314450"/>
            <a:ext cx="8001000" cy="3200400"/>
          </a:xfrm>
        </p:spPr>
        <p:txBody>
          <a:bodyPr/>
          <a:lstStyle/>
          <a:p>
            <a:pPr lvl="0"/>
            <a:endParaRPr lang="en-US" noProof="0"/>
          </a:p>
        </p:txBody>
      </p:sp>
      <p:sp>
        <p:nvSpPr>
          <p:cNvPr id="4" name="Rectangle 6">
            <a:extLst>
              <a:ext uri="{FF2B5EF4-FFF2-40B4-BE49-F238E27FC236}">
                <a16:creationId xmlns:a16="http://schemas.microsoft.com/office/drawing/2014/main" id="{9E408A6B-4FEB-C58F-3DBC-1052311D3D54}"/>
              </a:ext>
            </a:extLst>
          </p:cNvPr>
          <p:cNvSpPr>
            <a:spLocks noGrp="1" noChangeArrowheads="1"/>
          </p:cNvSpPr>
          <p:nvPr>
            <p:ph type="dt" sz="half" idx="10"/>
          </p:nvPr>
        </p:nvSpPr>
        <p:spPr>
          <a:ln/>
        </p:spPr>
        <p:txBody>
          <a:bodyPr/>
          <a:lstStyle>
            <a:lvl1pPr>
              <a:defRPr/>
            </a:lvl1pPr>
          </a:lstStyle>
          <a:p>
            <a:pPr>
              <a:defRPr/>
            </a:pPr>
            <a:endParaRPr lang="lt-LT"/>
          </a:p>
        </p:txBody>
      </p:sp>
      <p:sp>
        <p:nvSpPr>
          <p:cNvPr id="5" name="Rectangle 7">
            <a:extLst>
              <a:ext uri="{FF2B5EF4-FFF2-40B4-BE49-F238E27FC236}">
                <a16:creationId xmlns:a16="http://schemas.microsoft.com/office/drawing/2014/main" id="{EDC58E7C-FA97-68A0-56CD-13108B9510F3}"/>
              </a:ext>
            </a:extLst>
          </p:cNvPr>
          <p:cNvSpPr>
            <a:spLocks noGrp="1" noChangeArrowheads="1"/>
          </p:cNvSpPr>
          <p:nvPr>
            <p:ph type="ftr" sz="quarter" idx="11"/>
          </p:nvPr>
        </p:nvSpPr>
        <p:spPr>
          <a:ln/>
        </p:spPr>
        <p:txBody>
          <a:bodyPr/>
          <a:lstStyle>
            <a:lvl1pPr>
              <a:defRPr/>
            </a:lvl1pPr>
          </a:lstStyle>
          <a:p>
            <a:pPr>
              <a:defRPr/>
            </a:pPr>
            <a:endParaRPr lang="lt-LT"/>
          </a:p>
        </p:txBody>
      </p:sp>
      <p:sp>
        <p:nvSpPr>
          <p:cNvPr id="6" name="Rectangle 8">
            <a:extLst>
              <a:ext uri="{FF2B5EF4-FFF2-40B4-BE49-F238E27FC236}">
                <a16:creationId xmlns:a16="http://schemas.microsoft.com/office/drawing/2014/main" id="{7BD446B3-297E-10E1-83B0-5F9394C0C948}"/>
              </a:ext>
            </a:extLst>
          </p:cNvPr>
          <p:cNvSpPr>
            <a:spLocks noGrp="1" noChangeArrowheads="1"/>
          </p:cNvSpPr>
          <p:nvPr>
            <p:ph type="sldNum" sz="quarter" idx="12"/>
          </p:nvPr>
        </p:nvSpPr>
        <p:spPr>
          <a:ln/>
        </p:spPr>
        <p:txBody>
          <a:bodyPr/>
          <a:lstStyle>
            <a:lvl1pPr>
              <a:defRPr/>
            </a:lvl1pPr>
          </a:lstStyle>
          <a:p>
            <a:pPr>
              <a:defRPr/>
            </a:pPr>
            <a:fld id="{E913B231-A0B4-4255-8099-E055F4143760}" type="slidenum">
              <a:rPr lang="lt-LT" altLang="en-US"/>
              <a:pPr>
                <a:defRPr/>
              </a:pPr>
              <a:t>‹#›</a:t>
            </a:fld>
            <a:endParaRPr lang="lt-LT" altLang="en-US"/>
          </a:p>
        </p:txBody>
      </p:sp>
    </p:spTree>
    <p:extLst>
      <p:ext uri="{BB962C8B-B14F-4D97-AF65-F5344CB8AC3E}">
        <p14:creationId xmlns:p14="http://schemas.microsoft.com/office/powerpoint/2010/main" val="4009795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0192574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70925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08019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484097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9291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632107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C6A05B1-1090-1D48-BB83-31FAEDB33418}"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2533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3/25/2025</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449905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ransition>
    <p:fade thruBlk="1"/>
  </p:transition>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hyperlink" Target="https://lkkc.lt/projektai/"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70"/>
        <p:cNvGrpSpPr/>
        <p:nvPr/>
      </p:nvGrpSpPr>
      <p:grpSpPr>
        <a:xfrm>
          <a:off x="0" y="0"/>
          <a:ext cx="0" cy="0"/>
          <a:chOff x="0" y="0"/>
          <a:chExt cx="0" cy="0"/>
        </a:xfrm>
      </p:grpSpPr>
      <p:grpSp>
        <p:nvGrpSpPr>
          <p:cNvPr id="123" name="Group 12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2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lt-LT" dirty="0"/>
            </a:p>
          </p:txBody>
        </p:sp>
        <p:sp>
          <p:nvSpPr>
            <p:cNvPr id="12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lt-LT" dirty="0"/>
            </a:p>
          </p:txBody>
        </p:sp>
        <p:sp>
          <p:nvSpPr>
            <p:cNvPr id="12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lt-LT" dirty="0"/>
            </a:p>
          </p:txBody>
        </p:sp>
        <p:sp>
          <p:nvSpPr>
            <p:cNvPr id="12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lt-LT" dirty="0"/>
            </a:p>
          </p:txBody>
        </p:sp>
        <p:sp>
          <p:nvSpPr>
            <p:cNvPr id="12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lt-LT" dirty="0"/>
            </a:p>
          </p:txBody>
        </p:sp>
        <p:sp>
          <p:nvSpPr>
            <p:cNvPr id="12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lt-LT" dirty="0"/>
            </a:p>
          </p:txBody>
        </p:sp>
        <p:sp>
          <p:nvSpPr>
            <p:cNvPr id="13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lt-LT" dirty="0"/>
            </a:p>
          </p:txBody>
        </p:sp>
        <p:sp>
          <p:nvSpPr>
            <p:cNvPr id="13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lt-LT" dirty="0"/>
            </a:p>
          </p:txBody>
        </p:sp>
        <p:sp>
          <p:nvSpPr>
            <p:cNvPr id="13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lt-LT" dirty="0"/>
            </a:p>
          </p:txBody>
        </p:sp>
        <p:sp>
          <p:nvSpPr>
            <p:cNvPr id="13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lt-LT" dirty="0"/>
            </a:p>
          </p:txBody>
        </p:sp>
        <p:sp>
          <p:nvSpPr>
            <p:cNvPr id="13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lt-LT" dirty="0"/>
            </a:p>
          </p:txBody>
        </p:sp>
        <p:sp>
          <p:nvSpPr>
            <p:cNvPr id="13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lt-LT" dirty="0"/>
            </a:p>
          </p:txBody>
        </p:sp>
      </p:grpSp>
      <p:grpSp>
        <p:nvGrpSpPr>
          <p:cNvPr id="136" name="Group 135">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3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lt-LT" dirty="0"/>
            </a:p>
          </p:txBody>
        </p:sp>
        <p:sp>
          <p:nvSpPr>
            <p:cNvPr id="13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lt-LT" dirty="0"/>
            </a:p>
          </p:txBody>
        </p:sp>
        <p:sp>
          <p:nvSpPr>
            <p:cNvPr id="13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lt-LT" dirty="0"/>
            </a:p>
          </p:txBody>
        </p:sp>
        <p:sp>
          <p:nvSpPr>
            <p:cNvPr id="14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lt-LT" dirty="0"/>
            </a:p>
          </p:txBody>
        </p:sp>
        <p:sp>
          <p:nvSpPr>
            <p:cNvPr id="14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lt-LT" dirty="0"/>
            </a:p>
          </p:txBody>
        </p:sp>
        <p:sp>
          <p:nvSpPr>
            <p:cNvPr id="14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lt-LT" dirty="0"/>
            </a:p>
          </p:txBody>
        </p:sp>
        <p:sp>
          <p:nvSpPr>
            <p:cNvPr id="14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lt-LT" dirty="0"/>
            </a:p>
          </p:txBody>
        </p:sp>
        <p:sp>
          <p:nvSpPr>
            <p:cNvPr id="14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lt-LT" dirty="0"/>
            </a:p>
          </p:txBody>
        </p:sp>
        <p:sp>
          <p:nvSpPr>
            <p:cNvPr id="14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lt-LT" dirty="0"/>
            </a:p>
          </p:txBody>
        </p:sp>
        <p:sp>
          <p:nvSpPr>
            <p:cNvPr id="14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lt-LT" dirty="0"/>
            </a:p>
          </p:txBody>
        </p:sp>
        <p:sp>
          <p:nvSpPr>
            <p:cNvPr id="14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lt-LT" dirty="0"/>
            </a:p>
          </p:txBody>
        </p:sp>
        <p:sp>
          <p:nvSpPr>
            <p:cNvPr id="14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lt-LT" dirty="0"/>
            </a:p>
          </p:txBody>
        </p:sp>
      </p:grpSp>
      <p:sp>
        <p:nvSpPr>
          <p:cNvPr id="149" name="Rectangle 14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dirty="0"/>
          </a:p>
        </p:txBody>
      </p:sp>
      <p:sp>
        <p:nvSpPr>
          <p:cNvPr id="15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lt-LT" dirty="0"/>
          </a:p>
        </p:txBody>
      </p:sp>
      <p:sp useBgFill="1">
        <p:nvSpPr>
          <p:cNvPr id="151" name="Rectangle 150">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Google Shape;71;p12"/>
          <p:cNvSpPr txBox="1">
            <a:spLocks noGrp="1"/>
          </p:cNvSpPr>
          <p:nvPr>
            <p:ph type="ctrTitle"/>
          </p:nvPr>
        </p:nvSpPr>
        <p:spPr>
          <a:xfrm>
            <a:off x="486918" y="483829"/>
            <a:ext cx="3841989" cy="944921"/>
          </a:xfrm>
          <a:prstGeom prst="rect">
            <a:avLst/>
          </a:prstGeom>
        </p:spPr>
        <p:txBody>
          <a:bodyPr spcFirstLastPara="1" vert="horz" lIns="91440" tIns="45720" rIns="91440" bIns="45720" rtlCol="0" anchor="t" anchorCtr="0">
            <a:normAutofit fontScale="90000"/>
          </a:bodyPr>
          <a:lstStyle/>
          <a:p>
            <a:pPr lvl="0" defTabSz="457200">
              <a:lnSpc>
                <a:spcPct val="90000"/>
              </a:lnSpc>
              <a:spcBef>
                <a:spcPct val="0"/>
              </a:spcBef>
            </a:pPr>
            <a:r>
              <a:rPr lang="lt-LT" sz="2000" i="0" noProof="0" dirty="0">
                <a:effectLst/>
              </a:rPr>
              <a:t>Lietuvių kalbos mokymas(</a:t>
            </a:r>
            <a:r>
              <a:rPr lang="lt-LT" sz="2000" i="0" noProof="0" dirty="0" err="1">
                <a:effectLst/>
              </a:rPr>
              <a:t>is</a:t>
            </a:r>
            <a:r>
              <a:rPr lang="lt-LT" sz="2000" i="0" noProof="0" dirty="0">
                <a:effectLst/>
              </a:rPr>
              <a:t>) lituanistinėse mokyklose: mokinių motyvacija, mokymosi klimatas ir ugdymo pateikčių įvairovė</a:t>
            </a:r>
            <a:br>
              <a:rPr lang="lt-LT" sz="2000" i="0" noProof="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i="0" dirty="0">
                <a:effectLst/>
              </a:rPr>
            </a:br>
            <a:br>
              <a:rPr lang="lt-LT" sz="1200" b="1" dirty="0"/>
            </a:br>
            <a:r>
              <a:rPr lang="en-US" sz="1200" dirty="0"/>
              <a:t>Vilma Leonavičienė</a:t>
            </a:r>
            <a:br>
              <a:rPr lang="lt-LT" sz="1200" dirty="0"/>
            </a:br>
            <a:r>
              <a:rPr kumimoji="0" lang="lt-LT" sz="1200" b="0" i="0" u="none" strike="noStrike" kern="0" cap="none" spc="0" normalizeH="0" baseline="0" noProof="0" dirty="0">
                <a:ln>
                  <a:noFill/>
                </a:ln>
                <a:solidFill>
                  <a:srgbClr val="000000"/>
                </a:solidFill>
                <a:effectLst/>
                <a:uLnTx/>
                <a:uFillTx/>
                <a:latin typeface="Quattrocento Sans" panose="020B0502050000020003" pitchFamily="34" charset="0"/>
                <a:sym typeface="Lora"/>
              </a:rPr>
              <a:t>VDU ŠA Lituanistikos ir tarptautinių programų centro vadovė</a:t>
            </a:r>
            <a:br>
              <a:rPr kumimoji="0" lang="lt-LT" sz="1200" b="0" i="0" u="none" strike="noStrike" kern="0" cap="none" spc="0" normalizeH="0" baseline="0" noProof="0" dirty="0">
                <a:ln>
                  <a:noFill/>
                </a:ln>
                <a:solidFill>
                  <a:srgbClr val="000000"/>
                </a:solidFill>
                <a:effectLst/>
                <a:uLnTx/>
                <a:uFillTx/>
                <a:latin typeface="Quattrocento Sans" panose="020B0502050000020003" pitchFamily="34" charset="0"/>
                <a:sym typeface="Lora"/>
              </a:rPr>
            </a:br>
            <a:r>
              <a:rPr kumimoji="0" lang="lt-LT" sz="1200" b="0" i="0" u="none" strike="noStrike" kern="0" cap="none" spc="0" normalizeH="0" baseline="0" noProof="0" dirty="0" err="1">
                <a:ln>
                  <a:noFill/>
                </a:ln>
                <a:solidFill>
                  <a:srgbClr val="000000"/>
                </a:solidFill>
                <a:effectLst/>
                <a:uLnTx/>
                <a:uFillTx/>
                <a:latin typeface="Quattrocento Sans" panose="020B0502050000020003" pitchFamily="34" charset="0"/>
                <a:sym typeface="Lora"/>
              </a:rPr>
              <a:t>vilma.leonaviciene</a:t>
            </a:r>
            <a:r>
              <a:rPr kumimoji="0" lang="en-US" sz="1200" b="0" i="0" u="none" strike="noStrike" kern="0" cap="none" spc="0" normalizeH="0" baseline="0" noProof="0" dirty="0">
                <a:ln>
                  <a:noFill/>
                </a:ln>
                <a:solidFill>
                  <a:srgbClr val="000000"/>
                </a:solidFill>
                <a:effectLst/>
                <a:uLnTx/>
                <a:uFillTx/>
                <a:latin typeface="Quattrocento Sans" panose="020B0502050000020003" pitchFamily="34" charset="0"/>
                <a:sym typeface="Lora"/>
              </a:rPr>
              <a:t>@</a:t>
            </a:r>
            <a:r>
              <a:rPr kumimoji="0" lang="lt-LT" sz="1200" b="0" i="0" u="none" strike="noStrike" kern="0" cap="none" spc="0" normalizeH="0" baseline="0" noProof="0" dirty="0" err="1">
                <a:ln>
                  <a:noFill/>
                </a:ln>
                <a:solidFill>
                  <a:srgbClr val="000000"/>
                </a:solidFill>
                <a:effectLst/>
                <a:uLnTx/>
                <a:uFillTx/>
                <a:latin typeface="Quattrocento Sans" panose="020B0502050000020003" pitchFamily="34" charset="0"/>
                <a:sym typeface="Lora"/>
              </a:rPr>
              <a:t>vdu.lt</a:t>
            </a:r>
            <a:br>
              <a:rPr lang="lt-LT" sz="1200" b="1" i="0" dirty="0">
                <a:effectLst/>
              </a:rPr>
            </a:br>
            <a:br>
              <a:rPr lang="lt-LT" sz="1200" b="1" i="0" dirty="0">
                <a:effectLst/>
              </a:rPr>
            </a:br>
            <a:endParaRPr lang="en-US" sz="1200" dirty="0"/>
          </a:p>
        </p:txBody>
      </p:sp>
      <p:sp>
        <p:nvSpPr>
          <p:cNvPr id="152" name="Rectangle 15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15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5917"/>
            <a:ext cx="778526"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oogle Shape;72;p12"/>
          <p:cNvGrpSpPr/>
          <p:nvPr/>
        </p:nvGrpSpPr>
        <p:grpSpPr>
          <a:xfrm>
            <a:off x="5372001" y="483778"/>
            <a:ext cx="2482485" cy="3935801"/>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468337" y="924943"/>
            <a:ext cx="4318510" cy="5516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Kalbos pasaulėvaizdis ir pasaulėjauta</a:t>
            </a:r>
            <a:r>
              <a:rPr lang="en-GB" dirty="0"/>
              <a:t> (</a:t>
            </a:r>
            <a:r>
              <a:rPr lang="lt-LT" dirty="0"/>
              <a:t>5</a:t>
            </a:r>
            <a:r>
              <a:rPr lang="en-GB" dirty="0"/>
              <a:t>)</a:t>
            </a:r>
            <a:endParaRPr lang="en-GB" dirty="0">
              <a:highlight>
                <a:schemeClr val="accent1"/>
              </a:highlight>
            </a:endParaRPr>
          </a:p>
        </p:txBody>
      </p:sp>
      <p:sp>
        <p:nvSpPr>
          <p:cNvPr id="125" name="Google Shape;125;p17"/>
          <p:cNvSpPr txBox="1">
            <a:spLocks noGrp="1"/>
          </p:cNvSpPr>
          <p:nvPr>
            <p:ph type="body" idx="1"/>
          </p:nvPr>
        </p:nvSpPr>
        <p:spPr>
          <a:xfrm>
            <a:off x="1381250" y="1616470"/>
            <a:ext cx="6809700" cy="3252710"/>
          </a:xfrm>
          <a:prstGeom prst="rect">
            <a:avLst/>
          </a:prstGeom>
        </p:spPr>
        <p:txBody>
          <a:bodyPr spcFirstLastPara="1" wrap="square" lIns="91425" tIns="91425" rIns="91425" bIns="91425" anchor="t" anchorCtr="0">
            <a:noAutofit/>
          </a:bodyPr>
          <a:lstStyle/>
          <a:p>
            <a:pPr marL="457200" lvl="0" indent="-381000" algn="just" rtl="0">
              <a:spcBef>
                <a:spcPts val="600"/>
              </a:spcBef>
              <a:spcAft>
                <a:spcPts val="0"/>
              </a:spcAft>
              <a:buClr>
                <a:schemeClr val="accent1"/>
              </a:buClr>
              <a:buSzPts val="2400"/>
              <a:buChar char="◉"/>
            </a:pPr>
            <a:r>
              <a:rPr lang="lt-LT" sz="1600" dirty="0"/>
              <a:t>Antrosios krypties šalininkai teigia, kad kalba – stipri kuriamoji galia (Zabarskaitė 2013; plačiau žr. Gudavičius 2000: 20). Jie į kalbą žvelgia kaip į vieną svarbiausių asmens kūrybinės išraiškos, individualumo, unikalumo veiksnių, atskleidžiančių lietuvių tautos išskirtinumą ir lietuviško pasaulio vertę (Zabarskaitė 2013). Šiuo atveju yra „labai svarbu mokėti atpažinti kalboje esantį pasaulėvaizdį su jo istorine, socialine, psichologine perspektyva, žaidimais, galiomis ir baimėmis, kad būtų galima jį pratęsti dviem būdais – kalbiškuoju ir nekalbiškuoju</a:t>
            </a:r>
            <a:r>
              <a:rPr lang="lt-LT" sz="1200" dirty="0"/>
              <a:t>.</a:t>
            </a: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865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5F20-1A55-4DEF-B244-7D10689A03EA}"/>
              </a:ext>
            </a:extLst>
          </p:cNvPr>
          <p:cNvSpPr>
            <a:spLocks noGrp="1"/>
          </p:cNvSpPr>
          <p:nvPr>
            <p:ph type="title"/>
          </p:nvPr>
        </p:nvSpPr>
        <p:spPr/>
        <p:txBody>
          <a:bodyPr/>
          <a:lstStyle/>
          <a:p>
            <a:r>
              <a:rPr lang="lt-LT" dirty="0"/>
              <a:t>Mokymosi ir  išmokimo  patirtis</a:t>
            </a:r>
            <a:endParaRPr lang="en-US" dirty="0"/>
          </a:p>
        </p:txBody>
      </p:sp>
      <p:sp>
        <p:nvSpPr>
          <p:cNvPr id="3" name="Text Placeholder 2">
            <a:extLst>
              <a:ext uri="{FF2B5EF4-FFF2-40B4-BE49-F238E27FC236}">
                <a16:creationId xmlns:a16="http://schemas.microsoft.com/office/drawing/2014/main" id="{AEAC8035-A84C-659F-9F14-3355403E5D2F}"/>
              </a:ext>
            </a:extLst>
          </p:cNvPr>
          <p:cNvSpPr>
            <a:spLocks noGrp="1"/>
          </p:cNvSpPr>
          <p:nvPr>
            <p:ph type="body" idx="1"/>
          </p:nvPr>
        </p:nvSpPr>
        <p:spPr/>
        <p:txBody>
          <a:bodyPr/>
          <a:lstStyle/>
          <a:p>
            <a:r>
              <a:rPr lang="lt-LT" sz="1800" dirty="0"/>
              <a:t>Mokantis naujos kalbos – ilgas procesas. Gramatika, žodynas, teksto supratimas – sakytinis ir rašytinis. Suvokimas ateina nejučiomis – vieną dieną supranti, kad nebereikia  dėlioti žodžių, kad kalbi sakiniais, kad sapnuoji ir mąstai. Mokymosi procesas yra ir charakterio ugdymas. Besimokydamas žmogus  išmoksta nusistatyti tikslus ir jų siekti, atsirinkti tai, kas svarbu, džiaugtis gyvenimu nepaisydamas didelio darbinio krūvio.</a:t>
            </a:r>
            <a:endParaRPr lang="en-US" sz="1800" dirty="0"/>
          </a:p>
        </p:txBody>
      </p:sp>
      <p:sp>
        <p:nvSpPr>
          <p:cNvPr id="4" name="Slide Number Placeholder 3">
            <a:extLst>
              <a:ext uri="{FF2B5EF4-FFF2-40B4-BE49-F238E27FC236}">
                <a16:creationId xmlns:a16="http://schemas.microsoft.com/office/drawing/2014/main" id="{1FE5344E-EA7E-B1F3-40C2-B0D288CE2A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57580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8B677-DEBC-56D1-C4D3-87384A5363BC}"/>
              </a:ext>
            </a:extLst>
          </p:cNvPr>
          <p:cNvSpPr>
            <a:spLocks noGrp="1"/>
          </p:cNvSpPr>
          <p:nvPr>
            <p:ph type="title"/>
          </p:nvPr>
        </p:nvSpPr>
        <p:spPr/>
        <p:txBody>
          <a:bodyPr/>
          <a:lstStyle/>
          <a:p>
            <a:r>
              <a:rPr lang="lt-LT" dirty="0"/>
              <a:t>Mokytojas ir procesas</a:t>
            </a:r>
            <a:endParaRPr lang="en-US" dirty="0"/>
          </a:p>
        </p:txBody>
      </p:sp>
      <p:sp>
        <p:nvSpPr>
          <p:cNvPr id="3" name="Text Placeholder 2">
            <a:extLst>
              <a:ext uri="{FF2B5EF4-FFF2-40B4-BE49-F238E27FC236}">
                <a16:creationId xmlns:a16="http://schemas.microsoft.com/office/drawing/2014/main" id="{BE21BDC9-C9B5-2B28-129B-F5A84C1B23F3}"/>
              </a:ext>
            </a:extLst>
          </p:cNvPr>
          <p:cNvSpPr>
            <a:spLocks noGrp="1"/>
          </p:cNvSpPr>
          <p:nvPr>
            <p:ph type="body" idx="1"/>
          </p:nvPr>
        </p:nvSpPr>
        <p:spPr/>
        <p:txBody>
          <a:bodyPr/>
          <a:lstStyle/>
          <a:p>
            <a:pPr algn="just"/>
            <a:r>
              <a:rPr lang="lt-LT" sz="1800" dirty="0"/>
              <a:t>Bene garsiausias pasaulio mokytojas –Sokratas. Jis buvo nuteistas už tai, kad išugdė blogus mokinius, prisidėjusius prie Atėnų žlugimo  ir vidinės politikos nuožmumo. Kiek mokytojas atsakingas už savo mokinius?  Ar mokytojas gali išmokyti to, ko nežino? Mokytojo uždavinys yra leisti mokiniui padaryti viską, ką jis gali geriausio.</a:t>
            </a:r>
            <a:endParaRPr lang="en-US" sz="1800" dirty="0"/>
          </a:p>
        </p:txBody>
      </p:sp>
      <p:sp>
        <p:nvSpPr>
          <p:cNvPr id="4" name="Slide Number Placeholder 3">
            <a:extLst>
              <a:ext uri="{FF2B5EF4-FFF2-40B4-BE49-F238E27FC236}">
                <a16:creationId xmlns:a16="http://schemas.microsoft.com/office/drawing/2014/main" id="{B7F232C3-5488-2330-0FCB-9E4056A181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20627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ABA6-D299-40E7-D6B2-4E3478ADF187}"/>
              </a:ext>
            </a:extLst>
          </p:cNvPr>
          <p:cNvSpPr>
            <a:spLocks noGrp="1"/>
          </p:cNvSpPr>
          <p:nvPr>
            <p:ph type="title"/>
          </p:nvPr>
        </p:nvSpPr>
        <p:spPr/>
        <p:txBody>
          <a:bodyPr/>
          <a:lstStyle/>
          <a:p>
            <a:r>
              <a:rPr lang="lt-LT" dirty="0"/>
              <a:t>GIMTOJI KALBA</a:t>
            </a:r>
            <a:endParaRPr lang="en-US" dirty="0"/>
          </a:p>
        </p:txBody>
      </p:sp>
      <p:sp>
        <p:nvSpPr>
          <p:cNvPr id="3" name="Text Placeholder 2">
            <a:extLst>
              <a:ext uri="{FF2B5EF4-FFF2-40B4-BE49-F238E27FC236}">
                <a16:creationId xmlns:a16="http://schemas.microsoft.com/office/drawing/2014/main" id="{725A86DC-F119-A0E3-EEAA-496914446A14}"/>
              </a:ext>
            </a:extLst>
          </p:cNvPr>
          <p:cNvSpPr>
            <a:spLocks noGrp="1"/>
          </p:cNvSpPr>
          <p:nvPr>
            <p:ph type="body" idx="1"/>
          </p:nvPr>
        </p:nvSpPr>
        <p:spPr/>
        <p:txBody>
          <a:bodyPr/>
          <a:lstStyle/>
          <a:p>
            <a:r>
              <a:rPr lang="lt-LT" sz="1800" dirty="0"/>
              <a:t>Lietuvių kalbos istorija – prieš du tūkstančius metų prieš Kristų ( kaip sekvoja). Mokslininkų sutarimu –V– VI mūsų eros amžius ( kiek iki šiol liko paveldo ir skolinių, pvz., dabartinė anglų kalba 99:1)</a:t>
            </a:r>
          </a:p>
          <a:p>
            <a:r>
              <a:rPr lang="lt-LT" sz="1800" dirty="0"/>
              <a:t> Kalba kūrybos šaltinis. Kūryba išvaduoja. Poezija leidžia pasprukti iš realybės. Kalba padeda jaustis oriai, mąstyti.</a:t>
            </a:r>
          </a:p>
          <a:p>
            <a:r>
              <a:rPr lang="lt-LT" sz="1800" dirty="0"/>
              <a:t> Žodžius kaupiame, gryniname, paliekame kitoms kartoms. GK leidžia pajausti pasaulį kaip savaiminį. Kita kalba gali nutolinti mus supantį pasaulį.</a:t>
            </a:r>
            <a:endParaRPr lang="en-US" sz="1800" dirty="0"/>
          </a:p>
        </p:txBody>
      </p:sp>
      <p:sp>
        <p:nvSpPr>
          <p:cNvPr id="4" name="Slide Number Placeholder 3">
            <a:extLst>
              <a:ext uri="{FF2B5EF4-FFF2-40B4-BE49-F238E27FC236}">
                <a16:creationId xmlns:a16="http://schemas.microsoft.com/office/drawing/2014/main" id="{D7C3F35D-5271-DC18-E7B5-1D3AE0011A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599895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E941-944E-B39B-F3B7-19000EE9E9F5}"/>
              </a:ext>
            </a:extLst>
          </p:cNvPr>
          <p:cNvSpPr>
            <a:spLocks noGrp="1"/>
          </p:cNvSpPr>
          <p:nvPr>
            <p:ph type="title"/>
          </p:nvPr>
        </p:nvSpPr>
        <p:spPr/>
        <p:txBody>
          <a:bodyPr/>
          <a:lstStyle/>
          <a:p>
            <a:r>
              <a:rPr lang="lt-LT" dirty="0"/>
              <a:t>Nerimai</a:t>
            </a:r>
            <a:endParaRPr lang="en-US" dirty="0"/>
          </a:p>
        </p:txBody>
      </p:sp>
      <p:sp>
        <p:nvSpPr>
          <p:cNvPr id="3" name="Text Placeholder 2">
            <a:extLst>
              <a:ext uri="{FF2B5EF4-FFF2-40B4-BE49-F238E27FC236}">
                <a16:creationId xmlns:a16="http://schemas.microsoft.com/office/drawing/2014/main" id="{3ED5C6C9-E613-B291-388C-25F91B4E1EDA}"/>
              </a:ext>
            </a:extLst>
          </p:cNvPr>
          <p:cNvSpPr>
            <a:spLocks noGrp="1"/>
          </p:cNvSpPr>
          <p:nvPr>
            <p:ph type="body" idx="1"/>
          </p:nvPr>
        </p:nvSpPr>
        <p:spPr/>
        <p:txBody>
          <a:bodyPr/>
          <a:lstStyle/>
          <a:p>
            <a:r>
              <a:rPr lang="lt-LT" i="1" dirty="0"/>
              <a:t>Plaukus šiaušia </a:t>
            </a:r>
            <a:r>
              <a:rPr lang="lt-LT" dirty="0"/>
              <a:t>keletas temų: neraštingumas, nepagarba, meilės kalbai stoka. Skolinta leksika.</a:t>
            </a:r>
          </a:p>
          <a:p>
            <a:r>
              <a:rPr lang="lt-LT" dirty="0"/>
              <a:t>Ar lietuvių kalba išnyks? Kažkada, taip. Bet sunku atsakyti, kada.</a:t>
            </a:r>
          </a:p>
          <a:p>
            <a:r>
              <a:rPr lang="lt-LT" dirty="0"/>
              <a:t>Kalba gali atsitraukti ( netinka žodis mirtis, nes kalba  nėra organizmas).</a:t>
            </a:r>
            <a:endParaRPr lang="en-US" dirty="0"/>
          </a:p>
        </p:txBody>
      </p:sp>
      <p:sp>
        <p:nvSpPr>
          <p:cNvPr id="4" name="Slide Number Placeholder 3">
            <a:extLst>
              <a:ext uri="{FF2B5EF4-FFF2-40B4-BE49-F238E27FC236}">
                <a16:creationId xmlns:a16="http://schemas.microsoft.com/office/drawing/2014/main" id="{3F6F9AD5-15D0-E669-47C1-24DEEDA139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15489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01B7-6D84-9E00-F3A8-12F22EFC466D}"/>
              </a:ext>
            </a:extLst>
          </p:cNvPr>
          <p:cNvSpPr>
            <a:spLocks noGrp="1"/>
          </p:cNvSpPr>
          <p:nvPr>
            <p:ph type="title"/>
          </p:nvPr>
        </p:nvSpPr>
        <p:spPr/>
        <p:txBody>
          <a:bodyPr/>
          <a:lstStyle/>
          <a:p>
            <a:r>
              <a:rPr lang="lt-LT" dirty="0"/>
              <a:t>Kalbų nykimas/išlikimas</a:t>
            </a:r>
            <a:endParaRPr lang="en-US" dirty="0"/>
          </a:p>
        </p:txBody>
      </p:sp>
      <p:sp>
        <p:nvSpPr>
          <p:cNvPr id="3" name="Text Placeholder 2">
            <a:extLst>
              <a:ext uri="{FF2B5EF4-FFF2-40B4-BE49-F238E27FC236}">
                <a16:creationId xmlns:a16="http://schemas.microsoft.com/office/drawing/2014/main" id="{CB901434-B493-C0B6-77CB-D15F56A13AB2}"/>
              </a:ext>
            </a:extLst>
          </p:cNvPr>
          <p:cNvSpPr>
            <a:spLocks noGrp="1"/>
          </p:cNvSpPr>
          <p:nvPr>
            <p:ph type="body" idx="1"/>
          </p:nvPr>
        </p:nvSpPr>
        <p:spPr/>
        <p:txBody>
          <a:bodyPr/>
          <a:lstStyle/>
          <a:p>
            <a:r>
              <a:rPr lang="lt-LT" sz="1800" dirty="0"/>
              <a:t>Vėliausiame  </a:t>
            </a:r>
            <a:r>
              <a:rPr lang="lt-LT" sz="1800" dirty="0" err="1"/>
              <a:t>Unesco</a:t>
            </a:r>
            <a:r>
              <a:rPr lang="lt-LT" sz="1800" dirty="0"/>
              <a:t> atlaso registre  gyvųjų kalbų skaičius  7105 9188 – miegančios/silpnos, neturinčios nei vieno </a:t>
            </a:r>
            <a:r>
              <a:rPr lang="lt-LT" sz="1800" dirty="0" err="1"/>
              <a:t>gimtakalbio</a:t>
            </a:r>
            <a:r>
              <a:rPr lang="lt-LT" sz="1800" dirty="0"/>
              <a:t>).</a:t>
            </a:r>
          </a:p>
          <a:p>
            <a:r>
              <a:rPr lang="lt-LT" sz="1800" dirty="0"/>
              <a:t>Per 65 metus  išnyko 377 kalbos (atsiranda ir naujų).</a:t>
            </a:r>
          </a:p>
          <a:p>
            <a:r>
              <a:rPr lang="lt-LT" sz="1800" dirty="0"/>
              <a:t>Lietuvių kalba patenka tarp gyvybingiausių (10 procentų visų kalbų) – dėl vartotojų ir vartojimo srities.</a:t>
            </a:r>
          </a:p>
          <a:p>
            <a:r>
              <a:rPr lang="lt-LT" sz="1800" dirty="0"/>
              <a:t>Pagal kalbėtojų skaičių LK-393.</a:t>
            </a:r>
          </a:p>
          <a:p>
            <a:r>
              <a:rPr lang="lt-LT" sz="1800" dirty="0"/>
              <a:t>Pagal brandą ir funkcijas  LK patenka tarp   100 (0,7) populiariausių.</a:t>
            </a:r>
            <a:endParaRPr lang="en-US" sz="1800" dirty="0"/>
          </a:p>
        </p:txBody>
      </p:sp>
      <p:sp>
        <p:nvSpPr>
          <p:cNvPr id="4" name="Slide Number Placeholder 3">
            <a:extLst>
              <a:ext uri="{FF2B5EF4-FFF2-40B4-BE49-F238E27FC236}">
                <a16:creationId xmlns:a16="http://schemas.microsoft.com/office/drawing/2014/main" id="{CD673D68-7F98-6979-04F7-6453D7398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90071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5B8D-C2DE-DCDE-DF0F-269101B302E5}"/>
              </a:ext>
            </a:extLst>
          </p:cNvPr>
          <p:cNvSpPr>
            <a:spLocks noGrp="1"/>
          </p:cNvSpPr>
          <p:nvPr>
            <p:ph type="title"/>
          </p:nvPr>
        </p:nvSpPr>
        <p:spPr/>
        <p:txBody>
          <a:bodyPr/>
          <a:lstStyle/>
          <a:p>
            <a:r>
              <a:rPr lang="lt-LT" dirty="0"/>
              <a:t>Gyvosios kalbos</a:t>
            </a:r>
            <a:endParaRPr lang="en-US" dirty="0"/>
          </a:p>
        </p:txBody>
      </p:sp>
      <p:sp>
        <p:nvSpPr>
          <p:cNvPr id="3" name="Text Placeholder 2">
            <a:extLst>
              <a:ext uri="{FF2B5EF4-FFF2-40B4-BE49-F238E27FC236}">
                <a16:creationId xmlns:a16="http://schemas.microsoft.com/office/drawing/2014/main" id="{1C84E656-18D9-27B0-4E7D-00C1EE7EED04}"/>
              </a:ext>
            </a:extLst>
          </p:cNvPr>
          <p:cNvSpPr>
            <a:spLocks noGrp="1"/>
          </p:cNvSpPr>
          <p:nvPr>
            <p:ph type="body" idx="1"/>
          </p:nvPr>
        </p:nvSpPr>
        <p:spPr/>
        <p:txBody>
          <a:bodyPr/>
          <a:lstStyle/>
          <a:p>
            <a:r>
              <a:rPr lang="lt-LT" dirty="0"/>
              <a:t>Europoje gyvųjų kalbų – 284.</a:t>
            </a:r>
          </a:p>
          <a:p>
            <a:r>
              <a:rPr lang="lt-LT" dirty="0"/>
              <a:t>Azijoje – 2304.</a:t>
            </a:r>
          </a:p>
          <a:p>
            <a:r>
              <a:rPr lang="lt-LT" dirty="0"/>
              <a:t>Afrikoje </a:t>
            </a:r>
            <a:r>
              <a:rPr lang="lt-LT" sz="2400" dirty="0"/>
              <a:t>– </a:t>
            </a:r>
            <a:r>
              <a:rPr lang="lt-LT" dirty="0"/>
              <a:t>2146.</a:t>
            </a:r>
          </a:p>
          <a:p>
            <a:r>
              <a:rPr lang="lt-LT" dirty="0"/>
              <a:t>Pietų Amerikoje </a:t>
            </a:r>
            <a:r>
              <a:rPr lang="lt-LT" sz="2400" dirty="0"/>
              <a:t>– </a:t>
            </a:r>
            <a:r>
              <a:rPr lang="lt-LT" dirty="0"/>
              <a:t>458</a:t>
            </a:r>
          </a:p>
          <a:p>
            <a:r>
              <a:rPr lang="lt-LT" dirty="0"/>
              <a:t>Kalbų atsigavimas ir susikūrimas: airių, bosnių, liuksemburgiečių, </a:t>
            </a:r>
            <a:r>
              <a:rPr lang="lt-LT" dirty="0" err="1"/>
              <a:t>velsiečių</a:t>
            </a:r>
            <a:r>
              <a:rPr lang="lt-LT" dirty="0"/>
              <a:t>, hebrajų, latgalių, </a:t>
            </a:r>
            <a:r>
              <a:rPr lang="lt-LT" dirty="0" err="1"/>
              <a:t>kašubų</a:t>
            </a:r>
            <a:r>
              <a:rPr lang="lt-LT" dirty="0"/>
              <a:t>.</a:t>
            </a:r>
            <a:endParaRPr lang="en-US" dirty="0"/>
          </a:p>
        </p:txBody>
      </p:sp>
      <p:sp>
        <p:nvSpPr>
          <p:cNvPr id="4" name="Slide Number Placeholder 3">
            <a:extLst>
              <a:ext uri="{FF2B5EF4-FFF2-40B4-BE49-F238E27FC236}">
                <a16:creationId xmlns:a16="http://schemas.microsoft.com/office/drawing/2014/main" id="{1E0A4BEE-986A-3682-EEBD-762DCB23C7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33424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D37D-9DDA-9029-C549-A4FB80F1E87D}"/>
              </a:ext>
            </a:extLst>
          </p:cNvPr>
          <p:cNvSpPr>
            <a:spLocks noGrp="1"/>
          </p:cNvSpPr>
          <p:nvPr>
            <p:ph type="title"/>
          </p:nvPr>
        </p:nvSpPr>
        <p:spPr/>
        <p:txBody>
          <a:bodyPr/>
          <a:lstStyle/>
          <a:p>
            <a:r>
              <a:rPr lang="lt-LT" dirty="0"/>
              <a:t>Kalbos dominavimas</a:t>
            </a:r>
            <a:endParaRPr lang="en-US" dirty="0"/>
          </a:p>
        </p:txBody>
      </p:sp>
      <p:sp>
        <p:nvSpPr>
          <p:cNvPr id="3" name="Text Placeholder 2">
            <a:extLst>
              <a:ext uri="{FF2B5EF4-FFF2-40B4-BE49-F238E27FC236}">
                <a16:creationId xmlns:a16="http://schemas.microsoft.com/office/drawing/2014/main" id="{80EC8C7C-8C0E-8139-7A23-BE8CFDCD6A6A}"/>
              </a:ext>
            </a:extLst>
          </p:cNvPr>
          <p:cNvSpPr>
            <a:spLocks noGrp="1"/>
          </p:cNvSpPr>
          <p:nvPr>
            <p:ph type="body" idx="1"/>
          </p:nvPr>
        </p:nvSpPr>
        <p:spPr/>
        <p:txBody>
          <a:bodyPr/>
          <a:lstStyle/>
          <a:p>
            <a:r>
              <a:rPr lang="lt-LT" dirty="0"/>
              <a:t>20 tomų Lietuvių kalbos žodynų</a:t>
            </a:r>
          </a:p>
          <a:p>
            <a:r>
              <a:rPr lang="lt-LT" dirty="0"/>
              <a:t>Surinkta pusė milijono žodžių</a:t>
            </a:r>
          </a:p>
          <a:p>
            <a:r>
              <a:rPr lang="lt-LT" dirty="0"/>
              <a:t>Žmogui pakanka 10 tūkstančių</a:t>
            </a:r>
          </a:p>
          <a:p>
            <a:r>
              <a:rPr lang="lt-LT" dirty="0"/>
              <a:t>Kasdieniam vartojimui – 3 tūkstančių</a:t>
            </a:r>
          </a:p>
          <a:p>
            <a:r>
              <a:rPr lang="lt-LT" dirty="0" err="1"/>
              <a:t>Temokame</a:t>
            </a:r>
            <a:r>
              <a:rPr lang="lt-LT" dirty="0"/>
              <a:t> ar vartojame tik apie 2 procentus savo kalbos</a:t>
            </a:r>
            <a:endParaRPr lang="en-US" dirty="0"/>
          </a:p>
        </p:txBody>
      </p:sp>
      <p:sp>
        <p:nvSpPr>
          <p:cNvPr id="4" name="Slide Number Placeholder 3">
            <a:extLst>
              <a:ext uri="{FF2B5EF4-FFF2-40B4-BE49-F238E27FC236}">
                <a16:creationId xmlns:a16="http://schemas.microsoft.com/office/drawing/2014/main" id="{A45E72BE-88D2-FCDF-D3FE-F425F0CE9D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88171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35FA461E-1491-A385-ADC5-85D369C59CC2}"/>
              </a:ext>
            </a:extLst>
          </p:cNvPr>
          <p:cNvSpPr>
            <a:spLocks noGrp="1" noChangeArrowheads="1"/>
          </p:cNvSpPr>
          <p:nvPr>
            <p:ph type="title"/>
          </p:nvPr>
        </p:nvSpPr>
        <p:spPr>
          <a:xfrm>
            <a:off x="1485900" y="208360"/>
            <a:ext cx="6172200" cy="258365"/>
          </a:xfrm>
        </p:spPr>
        <p:txBody>
          <a:bodyPr>
            <a:normAutofit fontScale="90000"/>
          </a:bodyPr>
          <a:lstStyle/>
          <a:p>
            <a:pPr eaLnBrk="1" hangingPunct="1"/>
            <a:r>
              <a:rPr lang="lt-LT" altLang="lt-LT" sz="1500"/>
              <a:t>Lietuvių bendrinės kalbos susiformavimas ir norminimas</a:t>
            </a:r>
          </a:p>
        </p:txBody>
      </p:sp>
      <p:sp>
        <p:nvSpPr>
          <p:cNvPr id="8195" name="Rectangle 5">
            <a:extLst>
              <a:ext uri="{FF2B5EF4-FFF2-40B4-BE49-F238E27FC236}">
                <a16:creationId xmlns:a16="http://schemas.microsoft.com/office/drawing/2014/main" id="{22F41992-CC1E-2EB8-1B67-D71838ECFC54}"/>
              </a:ext>
            </a:extLst>
          </p:cNvPr>
          <p:cNvSpPr>
            <a:spLocks noGrp="1" noChangeArrowheads="1"/>
          </p:cNvSpPr>
          <p:nvPr>
            <p:ph sz="half" idx="1"/>
          </p:nvPr>
        </p:nvSpPr>
        <p:spPr>
          <a:xfrm>
            <a:off x="1439466" y="519113"/>
            <a:ext cx="3009900" cy="3886200"/>
          </a:xfrm>
        </p:spPr>
        <p:txBody>
          <a:bodyPr>
            <a:normAutofit lnSpcReduction="10000"/>
          </a:bodyPr>
          <a:lstStyle/>
          <a:p>
            <a:pPr eaLnBrk="1" hangingPunct="1">
              <a:buFont typeface="Wingdings" panose="05000000000000000000" pitchFamily="2" charset="2"/>
              <a:buNone/>
            </a:pPr>
            <a:r>
              <a:rPr lang="lt-LT" altLang="lt-LT" sz="1350"/>
              <a:t>	</a:t>
            </a:r>
            <a:r>
              <a:rPr lang="lt-LT" altLang="lt-LT" sz="1350" b="1" i="1"/>
              <a:t>Tarpsnis</a:t>
            </a:r>
          </a:p>
          <a:p>
            <a:pPr eaLnBrk="1" hangingPunct="1">
              <a:buFont typeface="Wingdings" panose="05000000000000000000" pitchFamily="2" charset="2"/>
              <a:buNone/>
            </a:pPr>
            <a:endParaRPr lang="lt-LT" altLang="lt-LT" sz="1350" b="1" i="1"/>
          </a:p>
          <a:p>
            <a:pPr eaLnBrk="1" hangingPunct="1"/>
            <a:r>
              <a:rPr lang="lt-LT" altLang="lt-LT" sz="1350"/>
              <a:t>LDK (XIII-XVI a.)</a:t>
            </a:r>
          </a:p>
          <a:p>
            <a:pPr eaLnBrk="1" hangingPunct="1"/>
            <a:endParaRPr lang="lt-LT" altLang="lt-LT" sz="1350"/>
          </a:p>
          <a:p>
            <a:pPr eaLnBrk="1" hangingPunct="1"/>
            <a:r>
              <a:rPr lang="lt-LT" altLang="lt-LT" sz="1350"/>
              <a:t>Jungtinė Lietuvos-Lenkijos valstybė (1569-1795)</a:t>
            </a:r>
          </a:p>
          <a:p>
            <a:pPr eaLnBrk="1" hangingPunct="1"/>
            <a:r>
              <a:rPr lang="lt-LT" altLang="lt-LT" sz="1350"/>
              <a:t>Carinės Rusijos sudėtyje (1795-1914)</a:t>
            </a:r>
          </a:p>
          <a:p>
            <a:pPr eaLnBrk="1" hangingPunct="1"/>
            <a:r>
              <a:rPr lang="lt-LT" altLang="lt-LT" sz="1350"/>
              <a:t>Nepriklausoma Lietuva (1918-1940)</a:t>
            </a:r>
          </a:p>
          <a:p>
            <a:pPr eaLnBrk="1" hangingPunct="1"/>
            <a:r>
              <a:rPr lang="lt-LT" altLang="lt-LT" sz="1350"/>
              <a:t>Okupuota Lietuva Tarybų Sąjungos sudėtyje (1940-1990)</a:t>
            </a:r>
          </a:p>
          <a:p>
            <a:pPr eaLnBrk="1" hangingPunct="1"/>
            <a:endParaRPr lang="lt-LT" altLang="lt-LT" sz="1350"/>
          </a:p>
          <a:p>
            <a:pPr eaLnBrk="1" hangingPunct="1"/>
            <a:endParaRPr lang="lt-LT" altLang="lt-LT" sz="1350"/>
          </a:p>
          <a:p>
            <a:pPr eaLnBrk="1" hangingPunct="1"/>
            <a:r>
              <a:rPr lang="lt-LT" altLang="lt-LT" sz="1350"/>
              <a:t>Atkurtoji nepriklausoma Lietuva (nuo 1990 iki šiol)</a:t>
            </a:r>
          </a:p>
        </p:txBody>
      </p:sp>
      <p:sp>
        <p:nvSpPr>
          <p:cNvPr id="8196" name="Rectangle 6">
            <a:extLst>
              <a:ext uri="{FF2B5EF4-FFF2-40B4-BE49-F238E27FC236}">
                <a16:creationId xmlns:a16="http://schemas.microsoft.com/office/drawing/2014/main" id="{052E4ED2-A661-9E49-B845-7F4F31C9975B}"/>
              </a:ext>
            </a:extLst>
          </p:cNvPr>
          <p:cNvSpPr>
            <a:spLocks noGrp="1" noChangeArrowheads="1"/>
          </p:cNvSpPr>
          <p:nvPr>
            <p:ph sz="half" idx="2"/>
          </p:nvPr>
        </p:nvSpPr>
        <p:spPr>
          <a:xfrm>
            <a:off x="4463654" y="627460"/>
            <a:ext cx="3009900" cy="4266009"/>
          </a:xfrm>
          <a:solidFill>
            <a:srgbClr val="DDDDDD"/>
          </a:solidFill>
        </p:spPr>
        <p:txBody>
          <a:bodyPr>
            <a:normAutofit lnSpcReduction="10000"/>
          </a:bodyPr>
          <a:lstStyle/>
          <a:p>
            <a:pPr eaLnBrk="1" hangingPunct="1">
              <a:buFont typeface="Wingdings" panose="05000000000000000000" pitchFamily="2" charset="2"/>
              <a:buNone/>
            </a:pPr>
            <a:r>
              <a:rPr lang="lt-LT" altLang="lt-LT" sz="1500" dirty="0"/>
              <a:t>	</a:t>
            </a:r>
            <a:r>
              <a:rPr lang="lt-LT" altLang="lt-LT" sz="1350" b="1" i="1" dirty="0"/>
              <a:t>Oficialiojo rašytinio bendravimo kalba</a:t>
            </a:r>
          </a:p>
          <a:p>
            <a:pPr eaLnBrk="1" hangingPunct="1"/>
            <a:r>
              <a:rPr lang="lt-LT" altLang="lt-LT" sz="1500" dirty="0"/>
              <a:t>Senoji baltarusių – LDK kanceliarinė slavų kalba.</a:t>
            </a:r>
          </a:p>
          <a:p>
            <a:pPr eaLnBrk="1" hangingPunct="1"/>
            <a:r>
              <a:rPr lang="lt-LT" altLang="lt-LT" sz="1500" dirty="0"/>
              <a:t>Lotynų, vėliau – lenkų.</a:t>
            </a:r>
          </a:p>
          <a:p>
            <a:pPr eaLnBrk="1" hangingPunct="1"/>
            <a:endParaRPr lang="lt-LT" altLang="lt-LT" sz="1500" dirty="0"/>
          </a:p>
          <a:p>
            <a:pPr eaLnBrk="1" hangingPunct="1"/>
            <a:r>
              <a:rPr lang="lt-LT" altLang="lt-LT" sz="1500" dirty="0"/>
              <a:t>Rusų kalba.</a:t>
            </a:r>
          </a:p>
          <a:p>
            <a:pPr eaLnBrk="1" hangingPunct="1"/>
            <a:endParaRPr lang="lt-LT" altLang="lt-LT" sz="1500" dirty="0"/>
          </a:p>
          <a:p>
            <a:pPr eaLnBrk="1" hangingPunct="1"/>
            <a:r>
              <a:rPr lang="lt-LT" altLang="lt-LT" sz="1500" dirty="0"/>
              <a:t>Lietuvių kalba.</a:t>
            </a:r>
          </a:p>
          <a:p>
            <a:pPr eaLnBrk="1" hangingPunct="1"/>
            <a:endParaRPr lang="lt-LT" altLang="lt-LT" sz="1500" dirty="0"/>
          </a:p>
          <a:p>
            <a:pPr eaLnBrk="1" hangingPunct="1"/>
            <a:r>
              <a:rPr lang="lt-LT" altLang="lt-LT" sz="1500" dirty="0"/>
              <a:t>Lietuvių kalba, bet rusų kalbai teikiama pirmenybė (lietuvių kalba nebelaikoma valstybine).</a:t>
            </a:r>
          </a:p>
          <a:p>
            <a:pPr eaLnBrk="1" hangingPunct="1"/>
            <a:endParaRPr lang="lt-LT" altLang="lt-LT" sz="1500" dirty="0"/>
          </a:p>
          <a:p>
            <a:pPr eaLnBrk="1" hangingPunct="1"/>
            <a:r>
              <a:rPr lang="lt-LT" altLang="lt-LT" sz="1500" dirty="0"/>
              <a:t>Lietuvių kalba.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94B1F035-1666-1A5D-37D8-A0DDF5B7E181}"/>
              </a:ext>
            </a:extLst>
          </p:cNvPr>
          <p:cNvSpPr>
            <a:spLocks noGrp="1" noChangeArrowheads="1"/>
          </p:cNvSpPr>
          <p:nvPr>
            <p:ph type="title"/>
          </p:nvPr>
        </p:nvSpPr>
        <p:spPr/>
        <p:txBody>
          <a:bodyPr/>
          <a:lstStyle/>
          <a:p>
            <a:pPr eaLnBrk="1" hangingPunct="1"/>
            <a:r>
              <a:rPr lang="lt-LT" altLang="lt-LT" sz="1800" dirty="0"/>
              <a:t>Kalba</a:t>
            </a:r>
          </a:p>
        </p:txBody>
      </p:sp>
      <p:sp>
        <p:nvSpPr>
          <p:cNvPr id="11267" name="Rectangle 10">
            <a:extLst>
              <a:ext uri="{FF2B5EF4-FFF2-40B4-BE49-F238E27FC236}">
                <a16:creationId xmlns:a16="http://schemas.microsoft.com/office/drawing/2014/main" id="{8618D9A3-0285-27F8-914A-9CC4AA341B5B}"/>
              </a:ext>
            </a:extLst>
          </p:cNvPr>
          <p:cNvSpPr>
            <a:spLocks noGrp="1" noChangeArrowheads="1"/>
          </p:cNvSpPr>
          <p:nvPr>
            <p:ph idx="1"/>
          </p:nvPr>
        </p:nvSpPr>
        <p:spPr>
          <a:xfrm>
            <a:off x="1485900" y="1032272"/>
            <a:ext cx="6172200" cy="3562350"/>
          </a:xfrm>
        </p:spPr>
        <p:txBody>
          <a:bodyPr/>
          <a:lstStyle/>
          <a:p>
            <a:pPr eaLnBrk="1" hangingPunct="1">
              <a:buFont typeface="Wingdings" panose="05000000000000000000" pitchFamily="2" charset="2"/>
              <a:buNone/>
            </a:pPr>
            <a:endParaRPr lang="lt-LT" altLang="lt-LT" dirty="0"/>
          </a:p>
          <a:p>
            <a:pPr eaLnBrk="1" hangingPunct="1">
              <a:buFont typeface="Wingdings" panose="05000000000000000000" pitchFamily="2" charset="2"/>
              <a:buNone/>
            </a:pPr>
            <a:endParaRPr lang="lt-LT" altLang="lt-LT" dirty="0"/>
          </a:p>
          <a:p>
            <a:pPr eaLnBrk="1" hangingPunct="1">
              <a:buFont typeface="Wingdings" panose="05000000000000000000" pitchFamily="2" charset="2"/>
              <a:buNone/>
            </a:pPr>
            <a:endParaRPr lang="lt-LT" altLang="lt-LT" dirty="0"/>
          </a:p>
          <a:p>
            <a:pPr eaLnBrk="1" hangingPunct="1">
              <a:buFont typeface="Wingdings" panose="05000000000000000000" pitchFamily="2" charset="2"/>
              <a:buNone/>
            </a:pPr>
            <a:endParaRPr lang="lt-LT" altLang="lt-LT" dirty="0"/>
          </a:p>
          <a:p>
            <a:pPr eaLnBrk="1" hangingPunct="1">
              <a:buFont typeface="Wingdings" panose="05000000000000000000" pitchFamily="2" charset="2"/>
              <a:buNone/>
            </a:pPr>
            <a:endParaRPr lang="lt-LT" altLang="lt-LT" dirty="0"/>
          </a:p>
        </p:txBody>
      </p:sp>
      <p:sp>
        <p:nvSpPr>
          <p:cNvPr id="11268" name="Oval 14">
            <a:extLst>
              <a:ext uri="{FF2B5EF4-FFF2-40B4-BE49-F238E27FC236}">
                <a16:creationId xmlns:a16="http://schemas.microsoft.com/office/drawing/2014/main" id="{02E773CA-1FE5-08B8-BADB-7948387ED307}"/>
              </a:ext>
            </a:extLst>
          </p:cNvPr>
          <p:cNvSpPr>
            <a:spLocks noChangeArrowheads="1"/>
          </p:cNvSpPr>
          <p:nvPr/>
        </p:nvSpPr>
        <p:spPr bwMode="auto">
          <a:xfrm>
            <a:off x="2897982" y="1221581"/>
            <a:ext cx="3150394" cy="37742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dirty="0">
                <a:solidFill>
                  <a:schemeClr val="bg1"/>
                </a:solidFill>
                <a:latin typeface="Arial" panose="020B0604020202020204" pitchFamily="34" charset="0"/>
              </a:rPr>
              <a:t>Kalbos taisyklingumas</a:t>
            </a:r>
          </a:p>
        </p:txBody>
      </p:sp>
      <p:sp>
        <p:nvSpPr>
          <p:cNvPr id="11269" name="Oval 15">
            <a:extLst>
              <a:ext uri="{FF2B5EF4-FFF2-40B4-BE49-F238E27FC236}">
                <a16:creationId xmlns:a16="http://schemas.microsoft.com/office/drawing/2014/main" id="{88D186EE-6946-7E1A-8924-4E756139EC4C}"/>
              </a:ext>
            </a:extLst>
          </p:cNvPr>
          <p:cNvSpPr>
            <a:spLocks noChangeArrowheads="1"/>
          </p:cNvSpPr>
          <p:nvPr/>
        </p:nvSpPr>
        <p:spPr bwMode="auto">
          <a:xfrm>
            <a:off x="2736056" y="1762126"/>
            <a:ext cx="3295650" cy="2917031"/>
          </a:xfrm>
          <a:prstGeom prst="ellipse">
            <a:avLst/>
          </a:prstGeom>
          <a:solidFill>
            <a:srgbClr val="5BB3F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a:latin typeface="Arial" panose="020B0604020202020204" pitchFamily="34" charset="0"/>
              </a:rPr>
              <a:t>Kalbos taisyk-</a:t>
            </a:r>
          </a:p>
          <a:p>
            <a:pPr algn="ctr" eaLnBrk="1" hangingPunct="1">
              <a:spcBef>
                <a:spcPct val="0"/>
              </a:spcBef>
              <a:buClrTx/>
              <a:buSzTx/>
              <a:buFontTx/>
              <a:buNone/>
            </a:pPr>
            <a:r>
              <a:rPr lang="lt-LT" altLang="lt-LT" sz="1350">
                <a:latin typeface="Arial" panose="020B0604020202020204" pitchFamily="34" charset="0"/>
              </a:rPr>
              <a:t>lingumas </a:t>
            </a:r>
          </a:p>
        </p:txBody>
      </p:sp>
      <p:sp>
        <p:nvSpPr>
          <p:cNvPr id="11270" name="Oval 16">
            <a:extLst>
              <a:ext uri="{FF2B5EF4-FFF2-40B4-BE49-F238E27FC236}">
                <a16:creationId xmlns:a16="http://schemas.microsoft.com/office/drawing/2014/main" id="{42B71D99-2BA1-C58D-5384-1416D4BDDF3B}"/>
              </a:ext>
            </a:extLst>
          </p:cNvPr>
          <p:cNvSpPr>
            <a:spLocks noChangeArrowheads="1"/>
          </p:cNvSpPr>
          <p:nvPr/>
        </p:nvSpPr>
        <p:spPr bwMode="auto">
          <a:xfrm>
            <a:off x="3437335" y="2301479"/>
            <a:ext cx="1871663" cy="1754981"/>
          </a:xfrm>
          <a:prstGeom prst="ellipse">
            <a:avLst/>
          </a:prstGeom>
          <a:solidFill>
            <a:srgbClr val="A1D3F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endParaRPr lang="lt-LT" altLang="lt-LT" sz="1350">
              <a:latin typeface="Arial" panose="020B0604020202020204" pitchFamily="34" charset="0"/>
            </a:endParaRPr>
          </a:p>
        </p:txBody>
      </p:sp>
      <p:sp>
        <p:nvSpPr>
          <p:cNvPr id="11271" name="Oval 17">
            <a:extLst>
              <a:ext uri="{FF2B5EF4-FFF2-40B4-BE49-F238E27FC236}">
                <a16:creationId xmlns:a16="http://schemas.microsoft.com/office/drawing/2014/main" id="{7EED3CC9-33D2-D1CC-EDB8-655E33D3EB44}"/>
              </a:ext>
            </a:extLst>
          </p:cNvPr>
          <p:cNvSpPr>
            <a:spLocks noChangeArrowheads="1"/>
          </p:cNvSpPr>
          <p:nvPr/>
        </p:nvSpPr>
        <p:spPr bwMode="auto">
          <a:xfrm>
            <a:off x="3815953" y="2680098"/>
            <a:ext cx="1062038" cy="9596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350" b="1" dirty="0">
                <a:solidFill>
                  <a:schemeClr val="bg1"/>
                </a:solidFill>
                <a:latin typeface="Arial" panose="020B0604020202020204" pitchFamily="34" charset="0"/>
              </a:rPr>
              <a:t>Kalbos taisyk-</a:t>
            </a:r>
          </a:p>
          <a:p>
            <a:pPr algn="ctr" eaLnBrk="1" hangingPunct="1">
              <a:spcBef>
                <a:spcPct val="0"/>
              </a:spcBef>
              <a:buClrTx/>
              <a:buSzTx/>
              <a:buFontTx/>
              <a:buNone/>
            </a:pPr>
            <a:r>
              <a:rPr lang="lt-LT" altLang="lt-LT" sz="1350" b="1" dirty="0" err="1">
                <a:solidFill>
                  <a:schemeClr val="bg1"/>
                </a:solidFill>
                <a:latin typeface="Arial" panose="020B0604020202020204" pitchFamily="34" charset="0"/>
              </a:rPr>
              <a:t>lingumas</a:t>
            </a:r>
            <a:endParaRPr lang="lt-LT" altLang="lt-LT" sz="1350" b="1" dirty="0">
              <a:solidFill>
                <a:schemeClr val="bg1"/>
              </a:solidFill>
              <a:latin typeface="Arial" panose="020B0604020202020204" pitchFamily="34" charset="0"/>
            </a:endParaRPr>
          </a:p>
        </p:txBody>
      </p:sp>
      <p:sp>
        <p:nvSpPr>
          <p:cNvPr id="11272" name="WordArt 20">
            <a:extLst>
              <a:ext uri="{FF2B5EF4-FFF2-40B4-BE49-F238E27FC236}">
                <a16:creationId xmlns:a16="http://schemas.microsoft.com/office/drawing/2014/main" id="{03CEA277-3F2B-EC78-ED2C-6209BA6568FB}"/>
              </a:ext>
            </a:extLst>
          </p:cNvPr>
          <p:cNvSpPr>
            <a:spLocks noChangeArrowheads="1" noChangeShapeType="1" noTextEdit="1"/>
          </p:cNvSpPr>
          <p:nvPr/>
        </p:nvSpPr>
        <p:spPr bwMode="auto">
          <a:xfrm>
            <a:off x="3654029" y="2571750"/>
            <a:ext cx="1400175" cy="446485"/>
          </a:xfrm>
          <a:prstGeom prst="rect">
            <a:avLst/>
          </a:prstGeom>
        </p:spPr>
        <p:txBody>
          <a:bodyPr spcFirstLastPara="1" wrap="none" fromWordArt="1">
            <a:prstTxWarp prst="textArchUp">
              <a:avLst>
                <a:gd name="adj" fmla="val 10800000"/>
              </a:avLst>
            </a:prstTxWarp>
          </a:bodyPr>
          <a:lstStyle/>
          <a:p>
            <a:pPr algn="ctr"/>
            <a:r>
              <a:rPr lang="en-US" sz="1050" kern="10">
                <a:ln w="9525">
                  <a:solidFill>
                    <a:srgbClr val="000000"/>
                  </a:solidFill>
                  <a:round/>
                  <a:headEnd/>
                  <a:tailEnd/>
                </a:ln>
                <a:latin typeface="Times New Roman" panose="02020603050405020304" pitchFamily="18" charset="0"/>
                <a:cs typeface="Times New Roman" panose="02020603050405020304" pitchFamily="18" charset="0"/>
              </a:rPr>
              <a:t>Kalbos estetika</a:t>
            </a:r>
          </a:p>
        </p:txBody>
      </p:sp>
      <p:sp>
        <p:nvSpPr>
          <p:cNvPr id="11273" name="WordArt 21">
            <a:extLst>
              <a:ext uri="{FF2B5EF4-FFF2-40B4-BE49-F238E27FC236}">
                <a16:creationId xmlns:a16="http://schemas.microsoft.com/office/drawing/2014/main" id="{F3A1A659-4044-01F8-1C5E-DBE9B80E034E}"/>
              </a:ext>
            </a:extLst>
          </p:cNvPr>
          <p:cNvSpPr>
            <a:spLocks noChangeArrowheads="1" noChangeShapeType="1" noTextEdit="1"/>
          </p:cNvSpPr>
          <p:nvPr/>
        </p:nvSpPr>
        <p:spPr bwMode="auto">
          <a:xfrm>
            <a:off x="3221831" y="2193132"/>
            <a:ext cx="2376488" cy="526256"/>
          </a:xfrm>
          <a:prstGeom prst="rect">
            <a:avLst/>
          </a:prstGeom>
        </p:spPr>
        <p:txBody>
          <a:bodyPr spcFirstLastPara="1" wrap="none" fromWordArt="1">
            <a:prstTxWarp prst="textArchUp">
              <a:avLst>
                <a:gd name="adj" fmla="val 10767611"/>
              </a:avLst>
            </a:prstTxWarp>
          </a:bodyPr>
          <a:lstStyle/>
          <a:p>
            <a:pPr algn="ctr"/>
            <a:r>
              <a:rPr lang="en-US" sz="1050" kern="10">
                <a:ln w="9525">
                  <a:solidFill>
                    <a:srgbClr val="000000"/>
                  </a:solidFill>
                  <a:round/>
                  <a:headEnd/>
                  <a:tailEnd/>
                </a:ln>
                <a:latin typeface="Times New Roman" panose="02020603050405020304" pitchFamily="18" charset="0"/>
                <a:cs typeface="Times New Roman" panose="02020603050405020304" pitchFamily="18" charset="0"/>
              </a:rPr>
              <a:t>Kalbos etika ir etiketas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5"/>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sz="2400" dirty="0">
                <a:solidFill>
                  <a:schemeClr val="bg1"/>
                </a:solidFill>
                <a:highlight>
                  <a:srgbClr val="808000"/>
                </a:highlight>
              </a:rPr>
              <a:t>Kalba, jos vartosena ir jos perspektyva yra bene jautriausia lietuvio tapatybės, lietuvybės, vadinasi, kol kas ir tautos tęstinumo vieta. </a:t>
            </a:r>
            <a:endParaRPr sz="2400" dirty="0">
              <a:solidFill>
                <a:schemeClr val="bg1"/>
              </a:solidFill>
              <a:highlight>
                <a:srgbClr val="808000"/>
              </a:highlight>
            </a:endParaRPr>
          </a:p>
        </p:txBody>
      </p:sp>
      <p:sp>
        <p:nvSpPr>
          <p:cNvPr id="110" name="Google Shape;110;p15"/>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t-LT" sz="1800" b="0" i="0" dirty="0">
                <a:solidFill>
                  <a:srgbClr val="000000"/>
                </a:solidFill>
                <a:effectLst/>
                <a:latin typeface="Times New Roman" panose="02020603050405020304" pitchFamily="18" charset="0"/>
              </a:rPr>
              <a:t>Lietuvių kalbos mokymas(</a:t>
            </a:r>
            <a:r>
              <a:rPr lang="lt-LT" sz="1800" b="0" i="0" dirty="0" err="1">
                <a:solidFill>
                  <a:srgbClr val="000000"/>
                </a:solidFill>
                <a:effectLst/>
                <a:latin typeface="Times New Roman" panose="02020603050405020304" pitchFamily="18" charset="0"/>
              </a:rPr>
              <a:t>is</a:t>
            </a:r>
            <a:r>
              <a:rPr lang="lt-LT" sz="1800" b="0" i="0" dirty="0">
                <a:solidFill>
                  <a:srgbClr val="000000"/>
                </a:solidFill>
                <a:effectLst/>
                <a:latin typeface="Times New Roman" panose="02020603050405020304" pitchFamily="18" charset="0"/>
              </a:rPr>
              <a:t>): motyvai, galimybės, estetika ir etika</a:t>
            </a:r>
            <a:br>
              <a:rPr lang="lt-LT" sz="1800" b="0" i="0" dirty="0">
                <a:solidFill>
                  <a:srgbClr val="000000"/>
                </a:solidFill>
                <a:effectLst/>
                <a:latin typeface="Times New Roman" panose="02020603050405020304" pitchFamily="18" charset="0"/>
              </a:rPr>
            </a:br>
            <a:endParaRPr sz="1800" dirty="0"/>
          </a:p>
        </p:txBody>
      </p:sp>
      <p:sp>
        <p:nvSpPr>
          <p:cNvPr id="113" name="Google Shape;113;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290" name="Rectangle 18">
            <a:extLst>
              <a:ext uri="{FF2B5EF4-FFF2-40B4-BE49-F238E27FC236}">
                <a16:creationId xmlns:a16="http://schemas.microsoft.com/office/drawing/2014/main" id="{576C13D4-E3E2-9097-1022-576389038B51}"/>
              </a:ext>
            </a:extLst>
          </p:cNvPr>
          <p:cNvSpPr>
            <a:spLocks noGrp="1" noChangeArrowheads="1"/>
          </p:cNvSpPr>
          <p:nvPr>
            <p:ph type="title"/>
          </p:nvPr>
        </p:nvSpPr>
        <p:spPr/>
        <p:txBody>
          <a:bodyPr/>
          <a:lstStyle/>
          <a:p>
            <a:pPr eaLnBrk="1" hangingPunct="1"/>
            <a:r>
              <a:rPr lang="lt-LT" altLang="lt-LT" sz="2100"/>
              <a:t>Pagal reiškimosi formą kalba gali būti</a:t>
            </a:r>
          </a:p>
        </p:txBody>
      </p:sp>
      <p:sp>
        <p:nvSpPr>
          <p:cNvPr id="12291" name="Rectangle 19">
            <a:extLst>
              <a:ext uri="{FF2B5EF4-FFF2-40B4-BE49-F238E27FC236}">
                <a16:creationId xmlns:a16="http://schemas.microsoft.com/office/drawing/2014/main" id="{590DC6D8-1F05-9A06-8EEC-EAD71E31AA45}"/>
              </a:ext>
            </a:extLst>
          </p:cNvPr>
          <p:cNvSpPr>
            <a:spLocks noGrp="1" noChangeArrowheads="1"/>
          </p:cNvSpPr>
          <p:nvPr>
            <p:ph sz="half" idx="1"/>
          </p:nvPr>
        </p:nvSpPr>
        <p:spPr/>
        <p:txBody>
          <a:bodyPr/>
          <a:lstStyle/>
          <a:p>
            <a:pPr eaLnBrk="1" hangingPunct="1"/>
            <a:endParaRPr lang="lt-LT" altLang="lt-LT" sz="1800" dirty="0"/>
          </a:p>
          <a:p>
            <a:pPr eaLnBrk="1" hangingPunct="1"/>
            <a:endParaRPr lang="lt-LT" altLang="lt-LT" sz="1800" dirty="0"/>
          </a:p>
          <a:p>
            <a:pPr eaLnBrk="1" hangingPunct="1"/>
            <a:r>
              <a:rPr lang="lt-LT" altLang="lt-LT" sz="1800" dirty="0"/>
              <a:t>Sakytinė	– ką pasakome žodžiu			</a:t>
            </a:r>
          </a:p>
        </p:txBody>
      </p:sp>
      <p:sp>
        <p:nvSpPr>
          <p:cNvPr id="12292" name="Rectangle 20">
            <a:extLst>
              <a:ext uri="{FF2B5EF4-FFF2-40B4-BE49-F238E27FC236}">
                <a16:creationId xmlns:a16="http://schemas.microsoft.com/office/drawing/2014/main" id="{C812B6CB-8971-5006-37E5-A4EA7228D19A}"/>
              </a:ext>
            </a:extLst>
          </p:cNvPr>
          <p:cNvSpPr>
            <a:spLocks noGrp="1" noChangeArrowheads="1"/>
          </p:cNvSpPr>
          <p:nvPr>
            <p:ph sz="half" idx="2"/>
          </p:nvPr>
        </p:nvSpPr>
        <p:spPr/>
        <p:txBody>
          <a:bodyPr/>
          <a:lstStyle/>
          <a:p>
            <a:pPr eaLnBrk="1" hangingPunct="1"/>
            <a:endParaRPr lang="lt-LT" altLang="lt-LT" sz="1800"/>
          </a:p>
          <a:p>
            <a:pPr eaLnBrk="1" hangingPunct="1"/>
            <a:endParaRPr lang="lt-LT" altLang="lt-LT" sz="1800"/>
          </a:p>
          <a:p>
            <a:pPr eaLnBrk="1" hangingPunct="1"/>
            <a:r>
              <a:rPr lang="lt-LT" altLang="lt-LT" sz="1800"/>
              <a:t>Rašytinė – ką užrašome</a:t>
            </a:r>
          </a:p>
          <a:p>
            <a:pPr eaLnBrk="1" hangingPunct="1"/>
            <a:endParaRPr lang="lt-LT" altLang="lt-LT" sz="1800"/>
          </a:p>
          <a:p>
            <a:pPr eaLnBrk="1" hangingPunct="1"/>
            <a:endParaRPr lang="lt-LT" altLang="lt-LT" sz="1800"/>
          </a:p>
        </p:txBody>
      </p:sp>
      <p:sp>
        <p:nvSpPr>
          <p:cNvPr id="12293" name="AutoShape 22">
            <a:extLst>
              <a:ext uri="{FF2B5EF4-FFF2-40B4-BE49-F238E27FC236}">
                <a16:creationId xmlns:a16="http://schemas.microsoft.com/office/drawing/2014/main" id="{76EA298D-15F9-2084-04AE-B30F06B346C2}"/>
              </a:ext>
            </a:extLst>
          </p:cNvPr>
          <p:cNvSpPr>
            <a:spLocks noChangeArrowheads="1"/>
          </p:cNvSpPr>
          <p:nvPr/>
        </p:nvSpPr>
        <p:spPr bwMode="auto">
          <a:xfrm>
            <a:off x="1575068" y="3137297"/>
            <a:ext cx="1079897" cy="756047"/>
          </a:xfrm>
          <a:prstGeom prst="upArrowCallout">
            <a:avLst>
              <a:gd name="adj1" fmla="val 20632"/>
              <a:gd name="adj2" fmla="val 21498"/>
              <a:gd name="adj3" fmla="val 18583"/>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500" dirty="0">
                <a:solidFill>
                  <a:schemeClr val="bg1"/>
                </a:solidFill>
                <a:latin typeface="Arial" panose="020B0604020202020204" pitchFamily="34" charset="0"/>
              </a:rPr>
              <a:t>gera tartis</a:t>
            </a:r>
          </a:p>
        </p:txBody>
      </p:sp>
      <p:sp>
        <p:nvSpPr>
          <p:cNvPr id="12294" name="Text Box 23">
            <a:extLst>
              <a:ext uri="{FF2B5EF4-FFF2-40B4-BE49-F238E27FC236}">
                <a16:creationId xmlns:a16="http://schemas.microsoft.com/office/drawing/2014/main" id="{79C7E09F-3B62-9257-8068-C7AB2985C713}"/>
              </a:ext>
            </a:extLst>
          </p:cNvPr>
          <p:cNvSpPr txBox="1">
            <a:spLocks noChangeArrowheads="1"/>
          </p:cNvSpPr>
          <p:nvPr/>
        </p:nvSpPr>
        <p:spPr bwMode="auto">
          <a:xfrm>
            <a:off x="2951560" y="2409825"/>
            <a:ext cx="10798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endParaRPr lang="lt-LT" altLang="lt-LT" sz="1500">
              <a:latin typeface="Arial" panose="020B0604020202020204" pitchFamily="34" charset="0"/>
            </a:endParaRPr>
          </a:p>
        </p:txBody>
      </p:sp>
      <p:sp>
        <p:nvSpPr>
          <p:cNvPr id="12295" name="AutoShape 25">
            <a:extLst>
              <a:ext uri="{FF2B5EF4-FFF2-40B4-BE49-F238E27FC236}">
                <a16:creationId xmlns:a16="http://schemas.microsoft.com/office/drawing/2014/main" id="{17938EDA-BC32-5B7B-C540-ACBBD8BC282D}"/>
              </a:ext>
            </a:extLst>
          </p:cNvPr>
          <p:cNvSpPr>
            <a:spLocks noChangeArrowheads="1"/>
          </p:cNvSpPr>
          <p:nvPr/>
        </p:nvSpPr>
        <p:spPr bwMode="auto">
          <a:xfrm>
            <a:off x="2992275" y="3055054"/>
            <a:ext cx="1134665" cy="756047"/>
          </a:xfrm>
          <a:prstGeom prst="upArrowCallout">
            <a:avLst>
              <a:gd name="adj1" fmla="val 20636"/>
              <a:gd name="adj2" fmla="val 25277"/>
              <a:gd name="adj3" fmla="val 19528"/>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500" dirty="0">
                <a:solidFill>
                  <a:schemeClr val="bg1"/>
                </a:solidFill>
                <a:latin typeface="Arial" panose="020B0604020202020204" pitchFamily="34" charset="0"/>
              </a:rPr>
              <a:t>taisyklingas </a:t>
            </a:r>
          </a:p>
          <a:p>
            <a:pPr algn="ctr" eaLnBrk="1" hangingPunct="1">
              <a:spcBef>
                <a:spcPct val="0"/>
              </a:spcBef>
              <a:buClrTx/>
              <a:buSzTx/>
              <a:buFontTx/>
              <a:buNone/>
            </a:pPr>
            <a:r>
              <a:rPr lang="lt-LT" altLang="lt-LT" sz="1500" dirty="0">
                <a:solidFill>
                  <a:schemeClr val="bg1"/>
                </a:solidFill>
                <a:latin typeface="Arial" panose="020B0604020202020204" pitchFamily="34" charset="0"/>
              </a:rPr>
              <a:t>kirčiavimas</a:t>
            </a:r>
          </a:p>
        </p:txBody>
      </p:sp>
      <p:sp>
        <p:nvSpPr>
          <p:cNvPr id="12296" name="AutoShape 28">
            <a:extLst>
              <a:ext uri="{FF2B5EF4-FFF2-40B4-BE49-F238E27FC236}">
                <a16:creationId xmlns:a16="http://schemas.microsoft.com/office/drawing/2014/main" id="{9213F5F2-3458-D758-05F2-F8C4244C9A33}"/>
              </a:ext>
            </a:extLst>
          </p:cNvPr>
          <p:cNvSpPr>
            <a:spLocks noChangeArrowheads="1"/>
          </p:cNvSpPr>
          <p:nvPr/>
        </p:nvSpPr>
        <p:spPr bwMode="auto">
          <a:xfrm>
            <a:off x="5112545" y="2731888"/>
            <a:ext cx="1620440" cy="1566863"/>
          </a:xfrm>
          <a:prstGeom prst="upArrowCallout">
            <a:avLst>
              <a:gd name="adj1" fmla="val 14057"/>
              <a:gd name="adj2" fmla="val 16753"/>
              <a:gd name="adj3" fmla="val 18009"/>
              <a:gd name="adj4"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lt-LT" altLang="lt-LT" sz="1500" dirty="0">
                <a:solidFill>
                  <a:schemeClr val="bg1"/>
                </a:solidFill>
                <a:latin typeface="Arial" panose="020B0604020202020204" pitchFamily="34" charset="0"/>
              </a:rPr>
              <a:t>norminė</a:t>
            </a:r>
          </a:p>
          <a:p>
            <a:pPr algn="ctr" eaLnBrk="1" hangingPunct="1">
              <a:spcBef>
                <a:spcPct val="0"/>
              </a:spcBef>
              <a:buClrTx/>
              <a:buSzTx/>
              <a:buFontTx/>
              <a:buNone/>
            </a:pPr>
            <a:r>
              <a:rPr lang="lt-LT" altLang="lt-LT" sz="1500" dirty="0">
                <a:solidFill>
                  <a:schemeClr val="bg1"/>
                </a:solidFill>
                <a:latin typeface="Arial" panose="020B0604020202020204" pitchFamily="34" charset="0"/>
              </a:rPr>
              <a:t>rašyba ir </a:t>
            </a:r>
          </a:p>
          <a:p>
            <a:pPr algn="ctr" eaLnBrk="1" hangingPunct="1">
              <a:spcBef>
                <a:spcPct val="0"/>
              </a:spcBef>
              <a:buClrTx/>
              <a:buSzTx/>
              <a:buFontTx/>
              <a:buNone/>
            </a:pPr>
            <a:r>
              <a:rPr lang="lt-LT" altLang="lt-LT" sz="1500" dirty="0">
                <a:solidFill>
                  <a:schemeClr val="bg1"/>
                </a:solidFill>
                <a:latin typeface="Arial" panose="020B0604020202020204" pitchFamily="34" charset="0"/>
              </a:rPr>
              <a:t>skyryba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id="{C43E8AEA-D07F-A49E-F233-A6415FC1268B}"/>
              </a:ext>
            </a:extLst>
          </p:cNvPr>
          <p:cNvPicPr>
            <a:picLocks noChangeAspect="1"/>
          </p:cNvPicPr>
          <p:nvPr/>
        </p:nvPicPr>
        <p:blipFill>
          <a:blip r:embed="rId2"/>
          <a:stretch>
            <a:fillRect/>
          </a:stretch>
        </p:blipFill>
        <p:spPr>
          <a:xfrm>
            <a:off x="1143001" y="921354"/>
            <a:ext cx="2492099" cy="330079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6387" name="Title 1">
            <a:extLst>
              <a:ext uri="{FF2B5EF4-FFF2-40B4-BE49-F238E27FC236}">
                <a16:creationId xmlns:a16="http://schemas.microsoft.com/office/drawing/2014/main" id="{42113C79-F045-03EF-FC71-E05B7F3D7FA2}"/>
              </a:ext>
            </a:extLst>
          </p:cNvPr>
          <p:cNvSpPr>
            <a:spLocks noGrp="1" noChangeArrowheads="1"/>
          </p:cNvSpPr>
          <p:nvPr>
            <p:ph type="ctrTitle"/>
          </p:nvPr>
        </p:nvSpPr>
        <p:spPr>
          <a:xfrm>
            <a:off x="4752975" y="1181100"/>
            <a:ext cx="2886075" cy="1547813"/>
          </a:xfrm>
        </p:spPr>
        <p:txBody>
          <a:bodyPr/>
          <a:lstStyle/>
          <a:p>
            <a:r>
              <a:rPr lang="lt-LT" altLang="lt-LT" b="1"/>
              <a:t>ABĖCĖLĖ</a:t>
            </a:r>
            <a:endParaRPr lang="en-US" altLang="lt-LT" b="1"/>
          </a:p>
        </p:txBody>
      </p:sp>
      <p:sp>
        <p:nvSpPr>
          <p:cNvPr id="16388" name="Subtitle 2">
            <a:extLst>
              <a:ext uri="{FF2B5EF4-FFF2-40B4-BE49-F238E27FC236}">
                <a16:creationId xmlns:a16="http://schemas.microsoft.com/office/drawing/2014/main" id="{EE0DF47A-E770-2E9B-9B87-D53C186E9EFD}"/>
              </a:ext>
            </a:extLst>
          </p:cNvPr>
          <p:cNvSpPr>
            <a:spLocks noGrp="1" noChangeArrowheads="1"/>
          </p:cNvSpPr>
          <p:nvPr>
            <p:ph type="subTitle" idx="1"/>
          </p:nvPr>
        </p:nvSpPr>
        <p:spPr>
          <a:xfrm>
            <a:off x="4752975" y="2780110"/>
            <a:ext cx="2886075" cy="1297781"/>
          </a:xfrm>
        </p:spPr>
        <p:txBody>
          <a:bodyPr/>
          <a:lstStyle/>
          <a:p>
            <a:r>
              <a:rPr lang="lt-LT" altLang="lt-LT"/>
              <a:t>LIETUVIŲ KALBOS</a:t>
            </a:r>
            <a:endParaRPr lang="en-US" altLang="lt-LT"/>
          </a:p>
        </p:txBody>
      </p:sp>
      <p:sp>
        <p:nvSpPr>
          <p:cNvPr id="16389" name="Footer Placeholder 3">
            <a:extLst>
              <a:ext uri="{FF2B5EF4-FFF2-40B4-BE49-F238E27FC236}">
                <a16:creationId xmlns:a16="http://schemas.microsoft.com/office/drawing/2014/main" id="{89C577E5-58DD-8217-C7A9-C9B81B0FE96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557213" indent="-214313">
              <a:defRPr>
                <a:solidFill>
                  <a:schemeClr val="tx1"/>
                </a:solidFill>
                <a:latin typeface="Verdana" panose="020B0604030504040204" pitchFamily="34" charset="0"/>
              </a:defRPr>
            </a:lvl2pPr>
            <a:lvl3pPr marL="857250" indent="-171450">
              <a:defRPr>
                <a:solidFill>
                  <a:schemeClr val="tx1"/>
                </a:solidFill>
                <a:latin typeface="Verdana" panose="020B0604030504040204" pitchFamily="34" charset="0"/>
              </a:defRPr>
            </a:lvl3pPr>
            <a:lvl4pPr marL="1200150" indent="-171450">
              <a:defRPr>
                <a:solidFill>
                  <a:schemeClr val="tx1"/>
                </a:solidFill>
                <a:latin typeface="Verdana" panose="020B0604030504040204" pitchFamily="34" charset="0"/>
              </a:defRPr>
            </a:lvl4pPr>
            <a:lvl5pPr marL="1543050" indent="-171450">
              <a:defRPr>
                <a:solidFill>
                  <a:schemeClr val="tx1"/>
                </a:solidFill>
                <a:latin typeface="Verdana" panose="020B0604030504040204" pitchFamily="34" charset="0"/>
              </a:defRPr>
            </a:lvl5pPr>
            <a:lvl6pPr marL="1885950" indent="-171450" eaLnBrk="0" fontAlgn="base" hangingPunct="0">
              <a:spcBef>
                <a:spcPct val="0"/>
              </a:spcBef>
              <a:spcAft>
                <a:spcPct val="0"/>
              </a:spcAft>
              <a:defRPr>
                <a:solidFill>
                  <a:schemeClr val="tx1"/>
                </a:solidFill>
                <a:latin typeface="Verdana" panose="020B0604030504040204" pitchFamily="34" charset="0"/>
              </a:defRPr>
            </a:lvl6pPr>
            <a:lvl7pPr marL="2228850" indent="-171450" eaLnBrk="0" fontAlgn="base" hangingPunct="0">
              <a:spcBef>
                <a:spcPct val="0"/>
              </a:spcBef>
              <a:spcAft>
                <a:spcPct val="0"/>
              </a:spcAft>
              <a:defRPr>
                <a:solidFill>
                  <a:schemeClr val="tx1"/>
                </a:solidFill>
                <a:latin typeface="Verdana" panose="020B0604030504040204" pitchFamily="34" charset="0"/>
              </a:defRPr>
            </a:lvl7pPr>
            <a:lvl8pPr marL="2571750" indent="-171450" eaLnBrk="0" fontAlgn="base" hangingPunct="0">
              <a:spcBef>
                <a:spcPct val="0"/>
              </a:spcBef>
              <a:spcAft>
                <a:spcPct val="0"/>
              </a:spcAft>
              <a:defRPr>
                <a:solidFill>
                  <a:schemeClr val="tx1"/>
                </a:solidFill>
                <a:latin typeface="Verdana" panose="020B0604030504040204" pitchFamily="34" charset="0"/>
              </a:defRPr>
            </a:lvl8pPr>
            <a:lvl9pPr marL="2914650" indent="-171450" eaLnBrk="0" fontAlgn="base" hangingPunct="0">
              <a:spcBef>
                <a:spcPct val="0"/>
              </a:spcBef>
              <a:spcAft>
                <a:spcPct val="0"/>
              </a:spcAft>
              <a:defRPr>
                <a:solidFill>
                  <a:schemeClr val="tx1"/>
                </a:solidFill>
                <a:latin typeface="Verdana" panose="020B0604030504040204" pitchFamily="34" charset="0"/>
              </a:defRPr>
            </a:lvl9pPr>
          </a:lstStyle>
          <a:p>
            <a:endParaRPr lang="en-US" altLang="lt-L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E39079D-21E2-DF2C-CDDA-2A04A5B7F207}"/>
              </a:ext>
            </a:extLst>
          </p:cNvPr>
          <p:cNvPicPr>
            <a:picLocks noChangeAspect="1"/>
          </p:cNvPicPr>
          <p:nvPr/>
        </p:nvPicPr>
        <p:blipFill rotWithShape="1">
          <a:blip r:embed="rId2"/>
          <a:srcRect r="-1" b="4790"/>
          <a:stretch/>
        </p:blipFill>
        <p:spPr>
          <a:xfrm>
            <a:off x="1780310" y="941388"/>
            <a:ext cx="2728464" cy="3197225"/>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3" name="Content Placeholder 2">
            <a:extLst>
              <a:ext uri="{FF2B5EF4-FFF2-40B4-BE49-F238E27FC236}">
                <a16:creationId xmlns:a16="http://schemas.microsoft.com/office/drawing/2014/main" id="{AEF5F213-0674-6512-C975-411C37842199}"/>
              </a:ext>
            </a:extLst>
          </p:cNvPr>
          <p:cNvSpPr>
            <a:spLocks noGrp="1"/>
          </p:cNvSpPr>
          <p:nvPr>
            <p:ph idx="1"/>
          </p:nvPr>
        </p:nvSpPr>
        <p:spPr>
          <a:xfrm>
            <a:off x="4950619" y="1670448"/>
            <a:ext cx="2683669" cy="2468165"/>
          </a:xfrm>
        </p:spPr>
        <p:txBody>
          <a:bodyPr>
            <a:normAutofit/>
          </a:bodyPr>
          <a:lstStyle/>
          <a:p>
            <a:pPr>
              <a:buFont typeface="Wingdings" panose="05000000000000000000" pitchFamily="2" charset="2"/>
              <a:buChar char="q"/>
              <a:defRPr/>
            </a:pPr>
            <a:r>
              <a:rPr lang="lt-LT" dirty="0">
                <a:latin typeface="+mj-lt"/>
                <a:cs typeface="Times New Roman" panose="02020603050405020304" pitchFamily="18" charset="0"/>
              </a:rPr>
              <a:t> </a:t>
            </a:r>
            <a:r>
              <a:rPr lang="en-US" dirty="0">
                <a:latin typeface="+mj-lt"/>
                <a:cs typeface="Times New Roman" panose="02020603050405020304" pitchFamily="18" charset="0"/>
              </a:rPr>
              <a:t>Š, </a:t>
            </a:r>
            <a:r>
              <a:rPr lang="lt-LT" dirty="0">
                <a:latin typeface="+mj-lt"/>
                <a:cs typeface="Times New Roman" panose="02020603050405020304" pitchFamily="18" charset="0"/>
              </a:rPr>
              <a:t>Ž</a:t>
            </a:r>
            <a:r>
              <a:rPr lang="en-US" dirty="0">
                <a:latin typeface="+mj-lt"/>
                <a:cs typeface="Times New Roman" panose="02020603050405020304" pitchFamily="18" charset="0"/>
              </a:rPr>
              <a:t>, </a:t>
            </a:r>
            <a:r>
              <a:rPr lang="lt-LT" dirty="0">
                <a:latin typeface="+mj-lt"/>
                <a:cs typeface="Times New Roman" panose="02020603050405020304" pitchFamily="18" charset="0"/>
              </a:rPr>
              <a:t>Č</a:t>
            </a:r>
            <a:r>
              <a:rPr lang="en-US" dirty="0">
                <a:latin typeface="+mj-lt"/>
                <a:cs typeface="Times New Roman" panose="02020603050405020304" pitchFamily="18" charset="0"/>
              </a:rPr>
              <a:t> </a:t>
            </a:r>
            <a:r>
              <a:rPr lang="lt-LT" dirty="0">
                <a:latin typeface="+mj-lt"/>
                <a:cs typeface="Times New Roman" panose="02020603050405020304" pitchFamily="18" charset="0"/>
              </a:rPr>
              <a:t>iš čekų kalbos 17 amžiuje</a:t>
            </a:r>
          </a:p>
          <a:p>
            <a:pPr>
              <a:buFont typeface="Wingdings" panose="05000000000000000000" pitchFamily="2" charset="2"/>
              <a:buChar char="q"/>
              <a:defRPr/>
            </a:pPr>
            <a:r>
              <a:rPr lang="lt-LT" dirty="0">
                <a:latin typeface="+mj-lt"/>
                <a:cs typeface="Times New Roman" panose="02020603050405020304" pitchFamily="18" charset="0"/>
              </a:rPr>
              <a:t>Ą</a:t>
            </a:r>
            <a:r>
              <a:rPr lang="en-US" dirty="0">
                <a:latin typeface="+mj-lt"/>
                <a:cs typeface="Times New Roman" panose="02020603050405020304" pitchFamily="18" charset="0"/>
              </a:rPr>
              <a:t>, </a:t>
            </a:r>
            <a:r>
              <a:rPr lang="lt-LT" dirty="0">
                <a:latin typeface="+mj-lt"/>
                <a:cs typeface="Times New Roman" panose="02020603050405020304" pitchFamily="18" charset="0"/>
              </a:rPr>
              <a:t>Ę</a:t>
            </a:r>
            <a:r>
              <a:rPr lang="en-US" dirty="0">
                <a:latin typeface="+mj-lt"/>
                <a:cs typeface="Times New Roman" panose="02020603050405020304" pitchFamily="18" charset="0"/>
              </a:rPr>
              <a:t> </a:t>
            </a:r>
            <a:r>
              <a:rPr lang="lt-LT" dirty="0">
                <a:latin typeface="+mj-lt"/>
                <a:cs typeface="Times New Roman" panose="02020603050405020304" pitchFamily="18" charset="0"/>
              </a:rPr>
              <a:t>iš lenkų kalbos</a:t>
            </a:r>
          </a:p>
          <a:p>
            <a:pPr>
              <a:buFont typeface="Wingdings" panose="05000000000000000000" pitchFamily="2" charset="2"/>
              <a:buChar char="q"/>
              <a:defRPr/>
            </a:pPr>
            <a:r>
              <a:rPr lang="lt-LT" dirty="0">
                <a:latin typeface="+mj-lt"/>
                <a:cs typeface="Times New Roman" panose="02020603050405020304" pitchFamily="18" charset="0"/>
              </a:rPr>
              <a:t>Pagal tą patį modelį į ir ų</a:t>
            </a:r>
          </a:p>
          <a:p>
            <a:pPr>
              <a:buFont typeface="Wingdings" panose="05000000000000000000" pitchFamily="2" charset="2"/>
              <a:buChar char="q"/>
              <a:defRPr/>
            </a:pPr>
            <a:r>
              <a:rPr lang="lt-LT" dirty="0">
                <a:latin typeface="+mj-lt"/>
                <a:cs typeface="Times New Roman" panose="02020603050405020304" pitchFamily="18" charset="0"/>
              </a:rPr>
              <a:t> vienintelė originali raidė Ė</a:t>
            </a:r>
            <a:endParaRPr lang="lt-LT" dirty="0"/>
          </a:p>
          <a:p>
            <a:pPr>
              <a:buFont typeface="Wingdings" panose="05000000000000000000" pitchFamily="2" charset="2"/>
              <a:buChar char="q"/>
              <a:defRPr/>
            </a:pPr>
            <a:endParaRPr lang="en-US" dirty="0"/>
          </a:p>
        </p:txBody>
      </p:sp>
      <p:sp>
        <p:nvSpPr>
          <p:cNvPr id="2" name="Title 1">
            <a:extLst>
              <a:ext uri="{FF2B5EF4-FFF2-40B4-BE49-F238E27FC236}">
                <a16:creationId xmlns:a16="http://schemas.microsoft.com/office/drawing/2014/main" id="{E3F66B51-7FEB-FC52-2018-149AB230CC84}"/>
              </a:ext>
            </a:extLst>
          </p:cNvPr>
          <p:cNvSpPr>
            <a:spLocks noGrp="1"/>
          </p:cNvSpPr>
          <p:nvPr>
            <p:ph type="title"/>
          </p:nvPr>
        </p:nvSpPr>
        <p:spPr/>
        <p:txBody>
          <a:bodyPr/>
          <a:lstStyle/>
          <a:p>
            <a:r>
              <a:rPr lang="lt-LT" noProof="0"/>
              <a:t>Abėcėlė</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DFDF186-A6E4-BF86-711B-30962C91317F}"/>
              </a:ext>
            </a:extLst>
          </p:cNvPr>
          <p:cNvSpPr>
            <a:spLocks noGrp="1" noChangeArrowheads="1"/>
          </p:cNvSpPr>
          <p:nvPr>
            <p:ph type="title"/>
          </p:nvPr>
        </p:nvSpPr>
        <p:spPr/>
        <p:txBody>
          <a:bodyPr/>
          <a:lstStyle/>
          <a:p>
            <a:r>
              <a:rPr lang="en-US" altLang="lt-LT">
                <a:latin typeface="Comic Sans MS" panose="030F0702030302020204" pitchFamily="66" charset="0"/>
              </a:rPr>
              <a:t>I</a:t>
            </a:r>
            <a:r>
              <a:rPr lang="lt-LT" altLang="lt-LT">
                <a:latin typeface="Comic Sans MS" panose="030F0702030302020204" pitchFamily="66" charset="0"/>
              </a:rPr>
              <a:t>NDOEUROPIEČIŲ KALBŲ ŠEIMA</a:t>
            </a:r>
            <a:endParaRPr lang="en-US" altLang="lt-LT">
              <a:latin typeface="Comic Sans MS" panose="030F0702030302020204" pitchFamily="66" charset="0"/>
            </a:endParaRPr>
          </a:p>
        </p:txBody>
      </p:sp>
      <p:pic>
        <p:nvPicPr>
          <p:cNvPr id="19459" name="Content Placeholder 12" descr="Diagram&#10;&#10;Description automatically generated">
            <a:extLst>
              <a:ext uri="{FF2B5EF4-FFF2-40B4-BE49-F238E27FC236}">
                <a16:creationId xmlns:a16="http://schemas.microsoft.com/office/drawing/2014/main" id="{FD2EC8E2-8859-1025-A2F1-32BB3ECE4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7666" y="1671637"/>
            <a:ext cx="4014788" cy="2138363"/>
          </a:xfrm>
        </p:spPr>
      </p:pic>
      <p:sp>
        <p:nvSpPr>
          <p:cNvPr id="19461" name="Footer Placeholder 2">
            <a:extLst>
              <a:ext uri="{FF2B5EF4-FFF2-40B4-BE49-F238E27FC236}">
                <a16:creationId xmlns:a16="http://schemas.microsoft.com/office/drawing/2014/main" id="{0D1CF9DE-640F-DDF2-45A7-143A33A42C8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557213" indent="-214313">
              <a:defRPr>
                <a:solidFill>
                  <a:schemeClr val="tx1"/>
                </a:solidFill>
                <a:latin typeface="Verdana" panose="020B0604030504040204" pitchFamily="34" charset="0"/>
              </a:defRPr>
            </a:lvl2pPr>
            <a:lvl3pPr marL="857250" indent="-171450">
              <a:defRPr>
                <a:solidFill>
                  <a:schemeClr val="tx1"/>
                </a:solidFill>
                <a:latin typeface="Verdana" panose="020B0604030504040204" pitchFamily="34" charset="0"/>
              </a:defRPr>
            </a:lvl3pPr>
            <a:lvl4pPr marL="1200150" indent="-171450">
              <a:defRPr>
                <a:solidFill>
                  <a:schemeClr val="tx1"/>
                </a:solidFill>
                <a:latin typeface="Verdana" panose="020B0604030504040204" pitchFamily="34" charset="0"/>
              </a:defRPr>
            </a:lvl4pPr>
            <a:lvl5pPr marL="1543050" indent="-171450">
              <a:defRPr>
                <a:solidFill>
                  <a:schemeClr val="tx1"/>
                </a:solidFill>
                <a:latin typeface="Verdana" panose="020B0604030504040204" pitchFamily="34" charset="0"/>
              </a:defRPr>
            </a:lvl5pPr>
            <a:lvl6pPr marL="1885950" indent="-171450" eaLnBrk="0" fontAlgn="base" hangingPunct="0">
              <a:spcBef>
                <a:spcPct val="0"/>
              </a:spcBef>
              <a:spcAft>
                <a:spcPct val="0"/>
              </a:spcAft>
              <a:defRPr>
                <a:solidFill>
                  <a:schemeClr val="tx1"/>
                </a:solidFill>
                <a:latin typeface="Verdana" panose="020B0604030504040204" pitchFamily="34" charset="0"/>
              </a:defRPr>
            </a:lvl6pPr>
            <a:lvl7pPr marL="2228850" indent="-171450" eaLnBrk="0" fontAlgn="base" hangingPunct="0">
              <a:spcBef>
                <a:spcPct val="0"/>
              </a:spcBef>
              <a:spcAft>
                <a:spcPct val="0"/>
              </a:spcAft>
              <a:defRPr>
                <a:solidFill>
                  <a:schemeClr val="tx1"/>
                </a:solidFill>
                <a:latin typeface="Verdana" panose="020B0604030504040204" pitchFamily="34" charset="0"/>
              </a:defRPr>
            </a:lvl7pPr>
            <a:lvl8pPr marL="2571750" indent="-171450" eaLnBrk="0" fontAlgn="base" hangingPunct="0">
              <a:spcBef>
                <a:spcPct val="0"/>
              </a:spcBef>
              <a:spcAft>
                <a:spcPct val="0"/>
              </a:spcAft>
              <a:defRPr>
                <a:solidFill>
                  <a:schemeClr val="tx1"/>
                </a:solidFill>
                <a:latin typeface="Verdana" panose="020B0604030504040204" pitchFamily="34" charset="0"/>
              </a:defRPr>
            </a:lvl8pPr>
            <a:lvl9pPr marL="2914650" indent="-171450" eaLnBrk="0" fontAlgn="base" hangingPunct="0">
              <a:spcBef>
                <a:spcPct val="0"/>
              </a:spcBef>
              <a:spcAft>
                <a:spcPct val="0"/>
              </a:spcAft>
              <a:defRPr>
                <a:solidFill>
                  <a:schemeClr val="tx1"/>
                </a:solidFill>
                <a:latin typeface="Verdana" panose="020B0604030504040204" pitchFamily="34" charset="0"/>
              </a:defRPr>
            </a:lvl9pPr>
          </a:lstStyle>
          <a:p>
            <a:endParaRPr lang="en-US" altLang="lt-LT"/>
          </a:p>
        </p:txBody>
      </p:sp>
      <p:sp>
        <p:nvSpPr>
          <p:cNvPr id="26" name="Equals 25">
            <a:extLst>
              <a:ext uri="{FF2B5EF4-FFF2-40B4-BE49-F238E27FC236}">
                <a16:creationId xmlns:a16="http://schemas.microsoft.com/office/drawing/2014/main" id="{4FC0B249-E109-36FD-4391-5BA70D4194B5}"/>
              </a:ext>
            </a:extLst>
          </p:cNvPr>
          <p:cNvSpPr/>
          <p:nvPr/>
        </p:nvSpPr>
        <p:spPr>
          <a:xfrm>
            <a:off x="6382941" y="1403748"/>
            <a:ext cx="26194" cy="250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1CB0-5080-456C-97E2-C506D05114E1}"/>
              </a:ext>
            </a:extLst>
          </p:cNvPr>
          <p:cNvSpPr>
            <a:spLocks noGrp="1"/>
          </p:cNvSpPr>
          <p:nvPr>
            <p:ph type="title"/>
          </p:nvPr>
        </p:nvSpPr>
        <p:spPr>
          <a:xfrm>
            <a:off x="1614488" y="915591"/>
            <a:ext cx="3420666" cy="2006203"/>
          </a:xfrm>
        </p:spPr>
        <p:txBody>
          <a:bodyPr spcFirstLastPara="1" wrap="square" lIns="51435" tIns="25718" rIns="51435" bIns="25718" rtlCol="0" anchor="ctr" anchorCtr="0">
            <a:normAutofit/>
          </a:bodyPr>
          <a:lstStyle/>
          <a:p>
            <a:pPr>
              <a:defRPr/>
            </a:pPr>
            <a:br>
              <a:rPr lang="en-US" sz="2306" dirty="0">
                <a:solidFill>
                  <a:srgbClr val="FFFFFF"/>
                </a:solidFill>
              </a:rPr>
            </a:br>
            <a:r>
              <a:rPr lang="en-US" sz="2306" dirty="0">
                <a:solidFill>
                  <a:schemeClr val="tx1"/>
                </a:solidFill>
              </a:rPr>
              <a:t>Martynas </a:t>
            </a:r>
            <a:r>
              <a:rPr lang="en-US" sz="2306" dirty="0" err="1">
                <a:solidFill>
                  <a:schemeClr val="tx1"/>
                </a:solidFill>
              </a:rPr>
              <a:t>Mažvydas</a:t>
            </a:r>
            <a:r>
              <a:rPr lang="en-US" sz="2306" dirty="0">
                <a:solidFill>
                  <a:schemeClr val="tx1"/>
                </a:solidFill>
              </a:rPr>
              <a:t> </a:t>
            </a:r>
            <a:r>
              <a:rPr lang="en-US" sz="2306" i="1" dirty="0">
                <a:solidFill>
                  <a:schemeClr val="tx1"/>
                </a:solidFill>
              </a:rPr>
              <a:t>Catechism</a:t>
            </a:r>
            <a:r>
              <a:rPr lang="en-US" sz="2306" dirty="0">
                <a:solidFill>
                  <a:schemeClr val="tx1"/>
                </a:solidFill>
              </a:rPr>
              <a:t> (1547)</a:t>
            </a:r>
            <a:r>
              <a:rPr lang="lt-LT" sz="2306" dirty="0">
                <a:solidFill>
                  <a:schemeClr val="tx1"/>
                </a:solidFill>
              </a:rPr>
              <a:t> </a:t>
            </a:r>
            <a:r>
              <a:rPr lang="lt-LT" sz="2400" dirty="0"/>
              <a:t>– </a:t>
            </a:r>
            <a:r>
              <a:rPr lang="lt-LT" sz="2306" dirty="0">
                <a:solidFill>
                  <a:schemeClr val="tx1"/>
                </a:solidFill>
              </a:rPr>
              <a:t>pirmoji lietuviška knyga su abėcėle</a:t>
            </a:r>
            <a:endParaRPr lang="en-US" sz="2306" dirty="0">
              <a:solidFill>
                <a:schemeClr val="tx1"/>
              </a:solidFill>
            </a:endParaRPr>
          </a:p>
        </p:txBody>
      </p:sp>
      <p:pic>
        <p:nvPicPr>
          <p:cNvPr id="17412" name="Content Placeholder 4" descr="Text&#10;&#10;Description automatically generated">
            <a:extLst>
              <a:ext uri="{FF2B5EF4-FFF2-40B4-BE49-F238E27FC236}">
                <a16:creationId xmlns:a16="http://schemas.microsoft.com/office/drawing/2014/main" id="{EE70C7E6-8493-49FB-B0AF-25877F40AA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127855" y="519453"/>
            <a:ext cx="1858899" cy="2833688"/>
          </a:xfrm>
        </p:spPr>
      </p:pic>
      <p:sp>
        <p:nvSpPr>
          <p:cNvPr id="17413" name="Footer Placeholder 2">
            <a:extLst>
              <a:ext uri="{FF2B5EF4-FFF2-40B4-BE49-F238E27FC236}">
                <a16:creationId xmlns:a16="http://schemas.microsoft.com/office/drawing/2014/main" id="{FC4BCFDD-9662-433D-ABFD-76D003756FA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557213" indent="-214313">
              <a:defRPr>
                <a:solidFill>
                  <a:schemeClr val="tx1"/>
                </a:solidFill>
                <a:latin typeface="Verdana" panose="020B0604030504040204" pitchFamily="34" charset="0"/>
              </a:defRPr>
            </a:lvl2pPr>
            <a:lvl3pPr marL="857250" indent="-171450">
              <a:defRPr>
                <a:solidFill>
                  <a:schemeClr val="tx1"/>
                </a:solidFill>
                <a:latin typeface="Verdana" panose="020B0604030504040204" pitchFamily="34" charset="0"/>
              </a:defRPr>
            </a:lvl3pPr>
            <a:lvl4pPr marL="1200150" indent="-171450">
              <a:defRPr>
                <a:solidFill>
                  <a:schemeClr val="tx1"/>
                </a:solidFill>
                <a:latin typeface="Verdana" panose="020B0604030504040204" pitchFamily="34" charset="0"/>
              </a:defRPr>
            </a:lvl4pPr>
            <a:lvl5pPr marL="1543050" indent="-171450">
              <a:defRPr>
                <a:solidFill>
                  <a:schemeClr val="tx1"/>
                </a:solidFill>
                <a:latin typeface="Verdana" panose="020B0604030504040204" pitchFamily="34" charset="0"/>
              </a:defRPr>
            </a:lvl5pPr>
            <a:lvl6pPr marL="1885950" indent="-171450" eaLnBrk="0" fontAlgn="base" hangingPunct="0">
              <a:spcBef>
                <a:spcPct val="0"/>
              </a:spcBef>
              <a:spcAft>
                <a:spcPct val="0"/>
              </a:spcAft>
              <a:defRPr>
                <a:solidFill>
                  <a:schemeClr val="tx1"/>
                </a:solidFill>
                <a:latin typeface="Verdana" panose="020B0604030504040204" pitchFamily="34" charset="0"/>
              </a:defRPr>
            </a:lvl6pPr>
            <a:lvl7pPr marL="2228850" indent="-171450" eaLnBrk="0" fontAlgn="base" hangingPunct="0">
              <a:spcBef>
                <a:spcPct val="0"/>
              </a:spcBef>
              <a:spcAft>
                <a:spcPct val="0"/>
              </a:spcAft>
              <a:defRPr>
                <a:solidFill>
                  <a:schemeClr val="tx1"/>
                </a:solidFill>
                <a:latin typeface="Verdana" panose="020B0604030504040204" pitchFamily="34" charset="0"/>
              </a:defRPr>
            </a:lvl7pPr>
            <a:lvl8pPr marL="2571750" indent="-171450" eaLnBrk="0" fontAlgn="base" hangingPunct="0">
              <a:spcBef>
                <a:spcPct val="0"/>
              </a:spcBef>
              <a:spcAft>
                <a:spcPct val="0"/>
              </a:spcAft>
              <a:defRPr>
                <a:solidFill>
                  <a:schemeClr val="tx1"/>
                </a:solidFill>
                <a:latin typeface="Verdana" panose="020B0604030504040204" pitchFamily="34" charset="0"/>
              </a:defRPr>
            </a:lvl8pPr>
            <a:lvl9pPr marL="2914650" indent="-17145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pic>
        <p:nvPicPr>
          <p:cNvPr id="17411" name="Picture 6" descr="Text, letter&#10;&#10;Description automatically generated">
            <a:extLst>
              <a:ext uri="{FF2B5EF4-FFF2-40B4-BE49-F238E27FC236}">
                <a16:creationId xmlns:a16="http://schemas.microsoft.com/office/drawing/2014/main" id="{EE9348D5-99CB-44D2-B13E-8EDEA3B20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774"/>
          <a:stretch>
            <a:fillRect/>
          </a:stretch>
        </p:blipFill>
        <p:spPr bwMode="auto">
          <a:xfrm>
            <a:off x="7079456" y="1288256"/>
            <a:ext cx="1154906"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FE49F6C-24E2-E016-4D58-E7DCBEB7253F}"/>
              </a:ext>
            </a:extLst>
          </p:cNvPr>
          <p:cNvSpPr>
            <a:spLocks noGrp="1" noChangeArrowheads="1"/>
          </p:cNvSpPr>
          <p:nvPr>
            <p:ph type="title"/>
          </p:nvPr>
        </p:nvSpPr>
        <p:spPr>
          <a:xfrm>
            <a:off x="1925241" y="1104900"/>
            <a:ext cx="1822847" cy="2286000"/>
          </a:xfrm>
        </p:spPr>
        <p:txBody>
          <a:bodyPr>
            <a:normAutofit/>
          </a:bodyPr>
          <a:lstStyle/>
          <a:p>
            <a:r>
              <a:rPr lang="lt-LT" altLang="lt-LT" sz="2400" dirty="0">
                <a:solidFill>
                  <a:schemeClr val="tx1"/>
                </a:solidFill>
                <a:latin typeface="Calibri Light (Headings)"/>
              </a:rPr>
              <a:t>Lietuvių kalba artima  SANSCRITUI</a:t>
            </a:r>
            <a:endParaRPr lang="en-US" altLang="lt-LT" sz="2400" dirty="0">
              <a:solidFill>
                <a:schemeClr val="tx1"/>
              </a:solidFill>
              <a:latin typeface="Calibri Light (Headings)"/>
            </a:endParaRPr>
          </a:p>
        </p:txBody>
      </p:sp>
      <p:sp>
        <p:nvSpPr>
          <p:cNvPr id="3" name="Content Placeholder 2">
            <a:extLst>
              <a:ext uri="{FF2B5EF4-FFF2-40B4-BE49-F238E27FC236}">
                <a16:creationId xmlns:a16="http://schemas.microsoft.com/office/drawing/2014/main" id="{F3480620-7C85-4780-5C58-EEFA469DD32A}"/>
              </a:ext>
            </a:extLst>
          </p:cNvPr>
          <p:cNvSpPr>
            <a:spLocks noGrp="1"/>
          </p:cNvSpPr>
          <p:nvPr>
            <p:ph idx="1"/>
          </p:nvPr>
        </p:nvSpPr>
        <p:spPr>
          <a:xfrm>
            <a:off x="4461164" y="1196578"/>
            <a:ext cx="2957513" cy="2750344"/>
          </a:xfrm>
        </p:spPr>
        <p:txBody>
          <a:bodyPr>
            <a:noAutofit/>
          </a:bodyPr>
          <a:lstStyle/>
          <a:p>
            <a:pPr marL="0" indent="0">
              <a:buNone/>
              <a:defRPr/>
            </a:pPr>
            <a:r>
              <a:rPr lang="lt-LT" sz="1600" b="1" dirty="0">
                <a:latin typeface="Arial" panose="020B0604020202020204" pitchFamily="34" charset="0"/>
              </a:rPr>
              <a:t> </a:t>
            </a:r>
            <a:r>
              <a:rPr lang="lt-LT" sz="1600" b="1" i="1" dirty="0">
                <a:latin typeface="Arial" panose="020B0604020202020204" pitchFamily="34" charset="0"/>
              </a:rPr>
              <a:t>agnis</a:t>
            </a:r>
            <a:r>
              <a:rPr lang="lt-LT" sz="1600" b="1" dirty="0">
                <a:latin typeface="Arial" panose="020B0604020202020204" pitchFamily="34" charset="0"/>
              </a:rPr>
              <a:t> (</a:t>
            </a:r>
            <a:r>
              <a:rPr lang="hi-IN" sz="1600" b="1" dirty="0">
                <a:latin typeface="Arial" panose="020B0604020202020204" pitchFamily="34" charset="0"/>
              </a:rPr>
              <a:t>अग्निः) – </a:t>
            </a:r>
            <a:r>
              <a:rPr lang="lt-LT" sz="1600" b="1" dirty="0">
                <a:latin typeface="Arial" panose="020B0604020202020204" pitchFamily="34" charset="0"/>
              </a:rPr>
              <a:t>ugnis</a:t>
            </a:r>
          </a:p>
          <a:p>
            <a:pPr marL="0" indent="0">
              <a:buNone/>
              <a:defRPr/>
            </a:pPr>
            <a:r>
              <a:rPr lang="lt-LT" sz="1600" b="1" i="1" dirty="0">
                <a:latin typeface="Arial" panose="020B0604020202020204" pitchFamily="34" charset="0"/>
              </a:rPr>
              <a:t>vajus</a:t>
            </a:r>
            <a:r>
              <a:rPr lang="lt-LT" sz="1600" b="1" dirty="0">
                <a:latin typeface="Arial" panose="020B0604020202020204" pitchFamily="34" charset="0"/>
              </a:rPr>
              <a:t> (</a:t>
            </a:r>
            <a:r>
              <a:rPr lang="hi-IN" sz="1600" b="1" dirty="0">
                <a:latin typeface="Arial" panose="020B0604020202020204" pitchFamily="34" charset="0"/>
              </a:rPr>
              <a:t>वायु:) – </a:t>
            </a:r>
            <a:r>
              <a:rPr lang="lt-LT" sz="1600" b="1" dirty="0">
                <a:latin typeface="Arial" panose="020B0604020202020204" pitchFamily="34" charset="0"/>
              </a:rPr>
              <a:t>vėjas </a:t>
            </a:r>
          </a:p>
          <a:p>
            <a:pPr marL="0" indent="0">
              <a:buNone/>
              <a:defRPr/>
            </a:pPr>
            <a:r>
              <a:rPr lang="lt-LT" sz="1600" b="1" i="1" dirty="0" err="1">
                <a:latin typeface="Arial" panose="020B0604020202020204" pitchFamily="34" charset="0"/>
              </a:rPr>
              <a:t>aśru</a:t>
            </a:r>
            <a:r>
              <a:rPr lang="lt-LT" sz="1600" b="1" dirty="0">
                <a:latin typeface="Arial" panose="020B0604020202020204" pitchFamily="34" charset="0"/>
              </a:rPr>
              <a:t> (</a:t>
            </a:r>
            <a:r>
              <a:rPr lang="hi-IN" sz="1600" b="1" dirty="0">
                <a:latin typeface="Arial" panose="020B0604020202020204" pitchFamily="34" charset="0"/>
              </a:rPr>
              <a:t>अश्रु:) –</a:t>
            </a:r>
            <a:r>
              <a:rPr lang="lt-LT" sz="1600" b="1" dirty="0">
                <a:latin typeface="Arial" panose="020B0604020202020204" pitchFamily="34" charset="0"/>
              </a:rPr>
              <a:t> ašara</a:t>
            </a:r>
          </a:p>
          <a:p>
            <a:pPr marL="0" indent="0">
              <a:buNone/>
              <a:defRPr/>
            </a:pPr>
            <a:r>
              <a:rPr lang="lt-LT" sz="1600" b="1" i="1" dirty="0" err="1">
                <a:latin typeface="Arial" panose="020B0604020202020204" pitchFamily="34" charset="0"/>
              </a:rPr>
              <a:t>kūrmas</a:t>
            </a:r>
            <a:r>
              <a:rPr lang="lt-LT" sz="1600" b="1" dirty="0">
                <a:latin typeface="Arial" panose="020B0604020202020204" pitchFamily="34" charset="0"/>
              </a:rPr>
              <a:t> (</a:t>
            </a:r>
            <a:r>
              <a:rPr lang="hi-IN" sz="1600" b="1" dirty="0">
                <a:latin typeface="Arial" panose="020B0604020202020204" pitchFamily="34" charset="0"/>
              </a:rPr>
              <a:t>कूर्म:) –</a:t>
            </a:r>
            <a:r>
              <a:rPr lang="lt-LT" sz="1600" b="1" dirty="0">
                <a:latin typeface="Arial" panose="020B0604020202020204" pitchFamily="34" charset="0"/>
              </a:rPr>
              <a:t> kurmis</a:t>
            </a:r>
          </a:p>
          <a:p>
            <a:pPr marL="0" indent="0">
              <a:buNone/>
              <a:defRPr/>
            </a:pPr>
            <a:r>
              <a:rPr lang="lt-LT" sz="1600" b="1" i="1" dirty="0" err="1">
                <a:latin typeface="Arial" panose="020B0604020202020204" pitchFamily="34" charset="0"/>
              </a:rPr>
              <a:t>ratha</a:t>
            </a:r>
            <a:r>
              <a:rPr lang="lt-LT" sz="1600" b="1" dirty="0">
                <a:latin typeface="Arial" panose="020B0604020202020204" pitchFamily="34" charset="0"/>
              </a:rPr>
              <a:t> (</a:t>
            </a:r>
            <a:r>
              <a:rPr lang="hi-IN" sz="1600" b="1" dirty="0">
                <a:latin typeface="Arial" panose="020B0604020202020204" pitchFamily="34" charset="0"/>
              </a:rPr>
              <a:t>रथ:) –</a:t>
            </a:r>
            <a:r>
              <a:rPr lang="lt-LT" sz="1600" b="1" dirty="0">
                <a:latin typeface="Arial" panose="020B0604020202020204" pitchFamily="34" charset="0"/>
              </a:rPr>
              <a:t> ratas </a:t>
            </a:r>
          </a:p>
          <a:p>
            <a:pPr marL="0" indent="0">
              <a:buNone/>
              <a:defRPr/>
            </a:pPr>
            <a:r>
              <a:rPr lang="lt-LT" sz="1600" b="1" i="1" dirty="0" err="1">
                <a:latin typeface="Arial" panose="020B0604020202020204" pitchFamily="34" charset="0"/>
              </a:rPr>
              <a:t>devas</a:t>
            </a:r>
            <a:r>
              <a:rPr lang="lt-LT" sz="1600" b="1" dirty="0">
                <a:latin typeface="Arial" panose="020B0604020202020204" pitchFamily="34" charset="0"/>
              </a:rPr>
              <a:t> (</a:t>
            </a:r>
            <a:r>
              <a:rPr lang="hi-IN" sz="1600" b="1" dirty="0">
                <a:latin typeface="Arial" panose="020B0604020202020204" pitchFamily="34" charset="0"/>
              </a:rPr>
              <a:t>देव:) –</a:t>
            </a:r>
            <a:r>
              <a:rPr lang="lt-LT" sz="1600" b="1" dirty="0">
                <a:latin typeface="Arial" panose="020B0604020202020204" pitchFamily="34" charset="0"/>
              </a:rPr>
              <a:t> Dievas </a:t>
            </a:r>
          </a:p>
          <a:p>
            <a:pPr marL="0" indent="0">
              <a:buNone/>
              <a:defRPr/>
            </a:pPr>
            <a:r>
              <a:rPr lang="lt-LT" sz="1600" b="1" i="1" dirty="0" err="1">
                <a:latin typeface="Arial" panose="020B0604020202020204" pitchFamily="34" charset="0"/>
              </a:rPr>
              <a:t>madhu</a:t>
            </a:r>
            <a:r>
              <a:rPr lang="lt-LT" sz="1600" b="1" dirty="0">
                <a:latin typeface="Arial" panose="020B0604020202020204" pitchFamily="34" charset="0"/>
              </a:rPr>
              <a:t> (</a:t>
            </a:r>
            <a:r>
              <a:rPr lang="hi-IN" sz="1600" b="1" dirty="0">
                <a:latin typeface="Arial" panose="020B0604020202020204" pitchFamily="34" charset="0"/>
              </a:rPr>
              <a:t>मधु) – </a:t>
            </a:r>
            <a:r>
              <a:rPr lang="lt-LT" sz="1600" b="1" dirty="0">
                <a:latin typeface="Arial" panose="020B0604020202020204" pitchFamily="34" charset="0"/>
              </a:rPr>
              <a:t>medus</a:t>
            </a:r>
          </a:p>
          <a:p>
            <a:pPr marL="0" indent="0">
              <a:buNone/>
              <a:defRPr/>
            </a:pPr>
            <a:r>
              <a:rPr lang="lt-LT" sz="1600" b="1" i="1" dirty="0" err="1">
                <a:latin typeface="Arial" panose="020B0604020202020204" pitchFamily="34" charset="0"/>
              </a:rPr>
              <a:t>svapnas</a:t>
            </a:r>
            <a:r>
              <a:rPr lang="lt-LT" sz="1600" b="1" dirty="0">
                <a:latin typeface="Arial" panose="020B0604020202020204" pitchFamily="34" charset="0"/>
              </a:rPr>
              <a:t> (</a:t>
            </a:r>
            <a:r>
              <a:rPr lang="hi-IN" sz="1600" b="1" dirty="0">
                <a:latin typeface="Arial" panose="020B0604020202020204" pitchFamily="34" charset="0"/>
              </a:rPr>
              <a:t>स्वप्न:) –</a:t>
            </a:r>
            <a:r>
              <a:rPr lang="lt-LT" sz="1600" b="1" dirty="0">
                <a:latin typeface="Arial" panose="020B0604020202020204" pitchFamily="34" charset="0"/>
              </a:rPr>
              <a:t> sapnas</a:t>
            </a:r>
          </a:p>
          <a:p>
            <a:pPr marL="0" indent="0">
              <a:buNone/>
              <a:defRPr/>
            </a:pPr>
            <a:r>
              <a:rPr lang="lt-LT" sz="1600" b="1" i="1" dirty="0" err="1">
                <a:latin typeface="Arial" panose="020B0604020202020204" pitchFamily="34" charset="0"/>
              </a:rPr>
              <a:t>sanas</a:t>
            </a:r>
            <a:r>
              <a:rPr lang="lt-LT" sz="1600" b="1" dirty="0">
                <a:latin typeface="Arial" panose="020B0604020202020204" pitchFamily="34" charset="0"/>
              </a:rPr>
              <a:t> (</a:t>
            </a:r>
            <a:r>
              <a:rPr lang="hi-IN" sz="1600" b="1" dirty="0">
                <a:latin typeface="Arial" panose="020B0604020202020204" pitchFamily="34" charset="0"/>
              </a:rPr>
              <a:t>सन:) – </a:t>
            </a:r>
            <a:r>
              <a:rPr lang="lt-LT" sz="1600" b="1" dirty="0">
                <a:latin typeface="Arial" panose="020B0604020202020204" pitchFamily="34" charset="0"/>
              </a:rPr>
              <a:t>senas</a:t>
            </a:r>
          </a:p>
          <a:p>
            <a:pPr marL="0" indent="0">
              <a:buNone/>
              <a:defRPr/>
            </a:pPr>
            <a:r>
              <a:rPr lang="lt-LT" sz="1600" b="1" i="1" dirty="0">
                <a:latin typeface="Arial" panose="020B0604020202020204" pitchFamily="34" charset="0"/>
              </a:rPr>
              <a:t>sūnus</a:t>
            </a:r>
            <a:r>
              <a:rPr lang="lt-LT" sz="1600" b="1" dirty="0">
                <a:latin typeface="Arial" panose="020B0604020202020204" pitchFamily="34" charset="0"/>
              </a:rPr>
              <a:t> (</a:t>
            </a:r>
            <a:r>
              <a:rPr lang="hi-IN" sz="1600" b="1" dirty="0">
                <a:latin typeface="Arial" panose="020B0604020202020204" pitchFamily="34" charset="0"/>
              </a:rPr>
              <a:t>सूनु:) – </a:t>
            </a:r>
            <a:r>
              <a:rPr lang="lt-LT" sz="1600" b="1" dirty="0">
                <a:latin typeface="Arial" panose="020B0604020202020204" pitchFamily="34" charset="0"/>
              </a:rPr>
              <a:t>sūnus</a:t>
            </a:r>
            <a:endParaRPr lang="en-US" sz="1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D4905C63-3BF2-CB48-431A-3B6AA4E1DC4A}"/>
              </a:ext>
            </a:extLst>
          </p:cNvPr>
          <p:cNvSpPr>
            <a:spLocks noGrp="1" noChangeArrowheads="1"/>
          </p:cNvSpPr>
          <p:nvPr>
            <p:ph type="title"/>
          </p:nvPr>
        </p:nvSpPr>
        <p:spPr/>
        <p:txBody>
          <a:bodyPr/>
          <a:lstStyle/>
          <a:p>
            <a:pPr eaLnBrk="1" hangingPunct="1"/>
            <a:r>
              <a:rPr lang="lt-LT" altLang="lt-LT" sz="2550"/>
              <a:t>Ar tikrai galite pasakyti, kas tai yra?</a:t>
            </a:r>
          </a:p>
        </p:txBody>
      </p:sp>
      <p:sp>
        <p:nvSpPr>
          <p:cNvPr id="6147" name="Stačiakampis 1">
            <a:extLst>
              <a:ext uri="{FF2B5EF4-FFF2-40B4-BE49-F238E27FC236}">
                <a16:creationId xmlns:a16="http://schemas.microsoft.com/office/drawing/2014/main" id="{0AD63699-2471-E934-7DF6-503DF5FC3F54}"/>
              </a:ext>
            </a:extLst>
          </p:cNvPr>
          <p:cNvSpPr>
            <a:spLocks noChangeArrowheads="1"/>
          </p:cNvSpPr>
          <p:nvPr/>
        </p:nvSpPr>
        <p:spPr bwMode="auto">
          <a:xfrm>
            <a:off x="2033588" y="1910954"/>
            <a:ext cx="37754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r>
              <a:rPr lang="en-US" altLang="lt-LT" sz="2400" b="1"/>
              <a:t>Visą vakarą ramulį suko</a:t>
            </a:r>
            <a:r>
              <a:rPr lang="lt-LT" altLang="lt-LT" sz="2400" b="1"/>
              <a:t>.</a:t>
            </a:r>
          </a:p>
          <a:p>
            <a:pPr eaLnBrk="1" hangingPunct="1">
              <a:spcBef>
                <a:spcPct val="0"/>
              </a:spcBef>
              <a:buClrTx/>
              <a:buFontTx/>
              <a:buNone/>
            </a:pPr>
            <a:endParaRPr lang="lt-LT" altLang="lt-LT" sz="1800" b="1" u="sn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71B46BC-A909-27DF-B2AC-362BF01DA424}"/>
              </a:ext>
            </a:extLst>
          </p:cNvPr>
          <p:cNvSpPr>
            <a:spLocks noGrp="1" noChangeArrowheads="1"/>
          </p:cNvSpPr>
          <p:nvPr>
            <p:ph type="title"/>
          </p:nvPr>
        </p:nvSpPr>
        <p:spPr>
          <a:xfrm>
            <a:off x="1494235" y="250032"/>
            <a:ext cx="6000750" cy="912019"/>
          </a:xfrm>
        </p:spPr>
        <p:txBody>
          <a:bodyPr/>
          <a:lstStyle/>
          <a:p>
            <a:pPr eaLnBrk="1" hangingPunct="1"/>
            <a:r>
              <a:rPr lang="lt-LT" altLang="lt-LT" sz="2250"/>
              <a:t>Kaip būtų iš tikrųjų...</a:t>
            </a:r>
          </a:p>
        </p:txBody>
      </p:sp>
      <p:sp>
        <p:nvSpPr>
          <p:cNvPr id="7171" name="Rectangle 3">
            <a:extLst>
              <a:ext uri="{FF2B5EF4-FFF2-40B4-BE49-F238E27FC236}">
                <a16:creationId xmlns:a16="http://schemas.microsoft.com/office/drawing/2014/main" id="{4EAFC8F2-4D69-F20E-193D-BBBE01B041AC}"/>
              </a:ext>
            </a:extLst>
          </p:cNvPr>
          <p:cNvSpPr>
            <a:spLocks noGrp="1" noChangeArrowheads="1"/>
          </p:cNvSpPr>
          <p:nvPr>
            <p:ph idx="1"/>
          </p:nvPr>
        </p:nvSpPr>
        <p:spPr/>
        <p:txBody>
          <a:bodyPr/>
          <a:lstStyle/>
          <a:p>
            <a:pPr marL="0" indent="0">
              <a:buNone/>
            </a:pPr>
            <a:r>
              <a:rPr lang="en-US" altLang="lt-LT" b="1" u="sng"/>
              <a:t>Visą vakarą ramulį suko</a:t>
            </a:r>
            <a:r>
              <a:rPr lang="en-US" altLang="lt-LT"/>
              <a:t>.</a:t>
            </a:r>
            <a:r>
              <a:rPr lang="en-US" altLang="lt-LT" sz="3000"/>
              <a:t> </a:t>
            </a:r>
            <a:r>
              <a:rPr lang="en-US" altLang="lt-LT" sz="2700"/>
              <a:t>Vakarų aukštaičiai šiauliškiai</a:t>
            </a:r>
            <a:r>
              <a:rPr lang="en-US" altLang="lt-LT" sz="3000"/>
              <a:t>: </a:t>
            </a:r>
            <a:endParaRPr lang="lt-LT" altLang="lt-LT" sz="3000"/>
          </a:p>
          <a:p>
            <a:pPr marL="0" indent="0">
              <a:buNone/>
            </a:pPr>
            <a:endParaRPr lang="lt-LT" altLang="lt-LT" sz="3000" b="1"/>
          </a:p>
          <a:p>
            <a:pPr marL="0" indent="0">
              <a:buNone/>
            </a:pPr>
            <a:r>
              <a:rPr lang="en-US" altLang="lt-LT" sz="3000" b="1"/>
              <a:t>Visą vakarą meilinosi merginai.</a:t>
            </a:r>
            <a:endParaRPr lang="lt-LT" altLang="lt-LT" sz="3000" b="1"/>
          </a:p>
          <a:p>
            <a:pPr marL="0" indent="0">
              <a:buNone/>
            </a:pPr>
            <a:endParaRPr lang="lt-LT" altLang="lt-LT" sz="3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092AC36-9EC8-9B0C-B430-CE93A4FEA7EC}"/>
              </a:ext>
            </a:extLst>
          </p:cNvPr>
          <p:cNvSpPr>
            <a:spLocks noGrp="1" noChangeArrowheads="1"/>
          </p:cNvSpPr>
          <p:nvPr>
            <p:ph type="title"/>
          </p:nvPr>
        </p:nvSpPr>
        <p:spPr>
          <a:xfrm>
            <a:off x="1494235" y="250032"/>
            <a:ext cx="6000750" cy="912019"/>
          </a:xfrm>
        </p:spPr>
        <p:txBody>
          <a:bodyPr/>
          <a:lstStyle/>
          <a:p>
            <a:pPr eaLnBrk="1" hangingPunct="1"/>
            <a:r>
              <a:rPr lang="lt-LT" altLang="lt-LT" sz="2250"/>
              <a:t>Kaip suprantate...?</a:t>
            </a:r>
          </a:p>
        </p:txBody>
      </p:sp>
      <p:sp>
        <p:nvSpPr>
          <p:cNvPr id="8195" name="Rectangle 3">
            <a:extLst>
              <a:ext uri="{FF2B5EF4-FFF2-40B4-BE49-F238E27FC236}">
                <a16:creationId xmlns:a16="http://schemas.microsoft.com/office/drawing/2014/main" id="{62C2FC49-C785-AE9A-6A9B-D80DD9AC4A3F}"/>
              </a:ext>
            </a:extLst>
          </p:cNvPr>
          <p:cNvSpPr>
            <a:spLocks noGrp="1" noChangeArrowheads="1"/>
          </p:cNvSpPr>
          <p:nvPr>
            <p:ph idx="1"/>
          </p:nvPr>
        </p:nvSpPr>
        <p:spPr/>
        <p:txBody>
          <a:bodyPr/>
          <a:lstStyle/>
          <a:p>
            <a:pPr eaLnBrk="1" hangingPunct="1"/>
            <a:endParaRPr lang="lt-LT" altLang="lt-LT" sz="3000" b="1" u="sng"/>
          </a:p>
          <a:p>
            <a:pPr eaLnBrk="1" hangingPunct="1"/>
            <a:endParaRPr lang="lt-LT" altLang="lt-LT" sz="3000" b="1" u="sng"/>
          </a:p>
          <a:p>
            <a:pPr eaLnBrk="1" hangingPunct="1"/>
            <a:r>
              <a:rPr lang="en-US" altLang="lt-LT" sz="3000" b="1" u="sng"/>
              <a:t>Gal’ gal’ gal’ sėdėt’?</a:t>
            </a:r>
            <a:r>
              <a:rPr lang="en-US" altLang="lt-LT" sz="3000"/>
              <a:t> </a:t>
            </a:r>
            <a:endParaRPr lang="lt-LT" altLang="lt-LT"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598D67-38E8-1220-6799-4E4D5A607951}"/>
              </a:ext>
            </a:extLst>
          </p:cNvPr>
          <p:cNvSpPr>
            <a:spLocks noGrp="1" noChangeArrowheads="1"/>
          </p:cNvSpPr>
          <p:nvPr>
            <p:ph type="title"/>
          </p:nvPr>
        </p:nvSpPr>
        <p:spPr>
          <a:xfrm>
            <a:off x="1494235" y="250032"/>
            <a:ext cx="6000750" cy="912019"/>
          </a:xfrm>
        </p:spPr>
        <p:txBody>
          <a:bodyPr/>
          <a:lstStyle/>
          <a:p>
            <a:pPr eaLnBrk="1" hangingPunct="1"/>
            <a:r>
              <a:rPr lang="lt-LT" altLang="lt-LT" sz="2250"/>
              <a:t>Kaip būtų iš tikrųjų...</a:t>
            </a:r>
          </a:p>
        </p:txBody>
      </p:sp>
      <p:sp>
        <p:nvSpPr>
          <p:cNvPr id="9219" name="Rectangle 3">
            <a:extLst>
              <a:ext uri="{FF2B5EF4-FFF2-40B4-BE49-F238E27FC236}">
                <a16:creationId xmlns:a16="http://schemas.microsoft.com/office/drawing/2014/main" id="{548E6FDC-73DB-B9E2-B6A3-D14DA8AFC7EF}"/>
              </a:ext>
            </a:extLst>
          </p:cNvPr>
          <p:cNvSpPr>
            <a:spLocks noGrp="1" noChangeArrowheads="1"/>
          </p:cNvSpPr>
          <p:nvPr>
            <p:ph idx="1"/>
          </p:nvPr>
        </p:nvSpPr>
        <p:spPr/>
        <p:txBody>
          <a:bodyPr/>
          <a:lstStyle/>
          <a:p>
            <a:pPr eaLnBrk="1" hangingPunct="1"/>
            <a:r>
              <a:rPr lang="en-US" altLang="en-US" sz="3000" b="1" u="sng"/>
              <a:t>Gal’ gal’ gal’ sėdėt’?</a:t>
            </a:r>
            <a:r>
              <a:rPr lang="en-US" altLang="en-US" sz="3000"/>
              <a:t> </a:t>
            </a:r>
            <a:endParaRPr lang="lt-LT" altLang="en-US" sz="3000"/>
          </a:p>
          <a:p>
            <a:pPr eaLnBrk="1" hangingPunct="1"/>
            <a:r>
              <a:rPr lang="en-US" altLang="en-US" sz="2100"/>
              <a:t>Rytų aukštaičiai panevėžiškiai</a:t>
            </a:r>
            <a:r>
              <a:rPr lang="lt-LT" altLang="en-US" sz="2100"/>
              <a:t>:</a:t>
            </a:r>
            <a:r>
              <a:rPr lang="en-US" altLang="en-US" sz="2100"/>
              <a:t> </a:t>
            </a:r>
            <a:endParaRPr lang="lt-LT" altLang="en-US" sz="2100"/>
          </a:p>
          <a:p>
            <a:pPr eaLnBrk="1" hangingPunct="1"/>
            <a:endParaRPr lang="lt-LT" altLang="en-US" sz="3000"/>
          </a:p>
          <a:p>
            <a:pPr eaLnBrk="1" hangingPunct="1"/>
            <a:r>
              <a:rPr lang="en-US" altLang="en-US" sz="3000" b="1"/>
              <a:t>Gal galiu gale sėdėti?</a:t>
            </a:r>
            <a:endParaRPr lang="lt-LT" altLang="en-US" sz="3000" b="1" u="sng"/>
          </a:p>
          <a:p>
            <a:pPr eaLnBrk="1" hangingPunct="1">
              <a:buFont typeface="Wingdings" panose="05000000000000000000" pitchFamily="2" charset="2"/>
              <a:buNone/>
            </a:pPr>
            <a:endParaRPr lang="lt-LT" altLang="lt-LT"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88000">
              <a:schemeClr val="bg2">
                <a:tint val="90000"/>
                <a:satMod val="92000"/>
                <a:alpha val="94000"/>
                <a:lumMod val="68000"/>
                <a:lumOff val="32000"/>
              </a:schemeClr>
            </a:gs>
            <a:gs pos="100000">
              <a:schemeClr val="bg2">
                <a:shade val="98000"/>
                <a:satMod val="120000"/>
                <a:lumMod val="98000"/>
              </a:schemeClr>
            </a:gs>
          </a:gsLst>
          <a:path path="circle">
            <a:fillToRect l="50000" t="50000" r="100000" b="100000"/>
          </a:path>
        </a:gra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0290" y="896112"/>
            <a:ext cx="429565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dirty="0"/>
              <a:t>Kalba tautoje ir tauta kalboje (1)</a:t>
            </a:r>
            <a:endParaRPr lang="en-GB" dirty="0">
              <a:highlight>
                <a:schemeClr val="accent1"/>
              </a:highlight>
            </a:endParaRPr>
          </a:p>
        </p:txBody>
      </p:sp>
      <p:sp>
        <p:nvSpPr>
          <p:cNvPr id="125" name="Google Shape;125;p17"/>
          <p:cNvSpPr txBox="1">
            <a:spLocks noGrp="1"/>
          </p:cNvSpPr>
          <p:nvPr>
            <p:ph type="body" idx="1"/>
          </p:nvPr>
        </p:nvSpPr>
        <p:spPr>
          <a:xfrm>
            <a:off x="1381250" y="1616470"/>
            <a:ext cx="6809700" cy="3252710"/>
          </a:xfrm>
          <a:prstGeom prst="rect">
            <a:avLst/>
          </a:prstGeom>
        </p:spPr>
        <p:txBody>
          <a:bodyPr spcFirstLastPara="1" wrap="square" lIns="91425" tIns="91425" rIns="91425" bIns="91425" anchor="t" anchorCtr="0">
            <a:noAutofit/>
          </a:bodyPr>
          <a:lstStyle/>
          <a:p>
            <a:pPr marL="457200" lvl="0" indent="-381000" algn="just" rtl="0">
              <a:spcBef>
                <a:spcPts val="600"/>
              </a:spcBef>
              <a:spcAft>
                <a:spcPts val="0"/>
              </a:spcAft>
              <a:buClr>
                <a:schemeClr val="accent1"/>
              </a:buClr>
              <a:buSzPts val="2400"/>
              <a:buChar char="◉"/>
            </a:pPr>
            <a:r>
              <a:rPr lang="lt-LT" sz="1800" dirty="0"/>
              <a:t>Kalba – vienas iš svarbiausių tautos požymių (Gudavičius 1992: 1) nes „kiekvienos tautos kalba saugo įdomią istoriją apie daugelio amžių žmonių pastangas pažinti, suvokti ir pajungti sau juos supantį pasaulį“, kitaip tariant, kalbos vienetuose yra išlikęs per šimtmečius susiklostęs tautos pasaulėvaizdis (Gudavičius 2003: 68), todėl tam tikrų kalbotyros krypčių, kartais dar vadinamų „humanistinėmis“, atstovai tiria kalbos ir tautos santykį.</a:t>
            </a:r>
            <a:endParaRPr lang="en-GB" sz="1800" dirty="0"/>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8214560" cy="622627"/>
          </a:xfrm>
        </p:spPr>
        <p:txBody>
          <a:bodyPr anchor="b">
            <a:normAutofit/>
          </a:bodyPr>
          <a:lstStyle/>
          <a:p>
            <a:r>
              <a:rPr lang="lt-LT" b="1" dirty="0">
                <a:solidFill>
                  <a:srgbClr val="0070C0"/>
                </a:solidFill>
              </a:rPr>
              <a:t>Paviršinis mokymasis 				Gilus mokymasis</a:t>
            </a:r>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30</a:t>
            </a:fld>
            <a:endParaRPr lang="en-US" sz="788" dirty="0">
              <a:solidFill>
                <a:prstClr val="black">
                  <a:tint val="82000"/>
                </a:prstClr>
              </a:solidFill>
              <a:latin typeface="Aptos" panose="02110004020202020204"/>
            </a:endParaRPr>
          </a:p>
        </p:txBody>
      </p:sp>
      <p:grpSp>
        <p:nvGrpSpPr>
          <p:cNvPr id="17" name="Grupė 16">
            <a:extLst>
              <a:ext uri="{FF2B5EF4-FFF2-40B4-BE49-F238E27FC236}">
                <a16:creationId xmlns:a16="http://schemas.microsoft.com/office/drawing/2014/main" id="{262CC3EB-C062-621F-6573-018047845E9C}"/>
              </a:ext>
            </a:extLst>
          </p:cNvPr>
          <p:cNvGrpSpPr/>
          <p:nvPr/>
        </p:nvGrpSpPr>
        <p:grpSpPr>
          <a:xfrm>
            <a:off x="167138" y="1571606"/>
            <a:ext cx="5253038" cy="2393156"/>
            <a:chOff x="2597151" y="1870075"/>
            <a:chExt cx="7004050" cy="3190875"/>
          </a:xfrm>
        </p:grpSpPr>
        <p:pic>
          <p:nvPicPr>
            <p:cNvPr id="12" name="Picture 1" descr="C:\Users\Jurate\Pictures\olvas.jpg">
              <a:extLst>
                <a:ext uri="{FF2B5EF4-FFF2-40B4-BE49-F238E27FC236}">
                  <a16:creationId xmlns:a16="http://schemas.microsoft.com/office/drawing/2014/main" id="{867F5B3F-4BEE-E9DF-A8FD-E77D8A1C287A}"/>
                </a:ext>
              </a:extLst>
            </p:cNvPr>
            <p:cNvPicPr>
              <a:picLocks noChangeAspect="1" noChangeArrowheads="1"/>
            </p:cNvPicPr>
            <p:nvPr/>
          </p:nvPicPr>
          <p:blipFill>
            <a:blip r:embed="rId3">
              <a:clrChange>
                <a:clrFrom>
                  <a:srgbClr val="E4E7F6"/>
                </a:clrFrom>
                <a:clrTo>
                  <a:srgbClr val="E4E7F6">
                    <a:alpha val="0"/>
                  </a:srgbClr>
                </a:clrTo>
              </a:clrChange>
              <a:extLst>
                <a:ext uri="{28A0092B-C50C-407E-A947-70E740481C1C}">
                  <a14:useLocalDpi xmlns:a14="http://schemas.microsoft.com/office/drawing/2010/main" val="0"/>
                </a:ext>
              </a:extLst>
            </a:blip>
            <a:srcRect/>
            <a:stretch>
              <a:fillRect/>
            </a:stretch>
          </p:blipFill>
          <p:spPr bwMode="auto">
            <a:xfrm>
              <a:off x="4962526" y="2860675"/>
              <a:ext cx="23161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5">
              <a:extLst>
                <a:ext uri="{FF2B5EF4-FFF2-40B4-BE49-F238E27FC236}">
                  <a16:creationId xmlns:a16="http://schemas.microsoft.com/office/drawing/2014/main" id="{E5734423-FFC2-C4E6-F30C-8973300FCD16}"/>
                </a:ext>
              </a:extLst>
            </p:cNvPr>
            <p:cNvSpPr>
              <a:spLocks noChangeArrowheads="1"/>
            </p:cNvSpPr>
            <p:nvPr/>
          </p:nvSpPr>
          <p:spPr bwMode="auto">
            <a:xfrm rot="10800000">
              <a:off x="2597151" y="2439987"/>
              <a:ext cx="2047875" cy="1357313"/>
            </a:xfrm>
            <a:prstGeom prst="cloudCallout">
              <a:avLst>
                <a:gd name="adj1" fmla="val -77046"/>
                <a:gd name="adj2" fmla="val -26861"/>
              </a:avLst>
            </a:prstGeom>
            <a:solidFill>
              <a:schemeClr val="tx2">
                <a:lumMod val="20000"/>
                <a:lumOff val="80000"/>
              </a:schemeClr>
            </a:solidFill>
            <a:ln w="9525">
              <a:solidFill>
                <a:schemeClr val="tx1"/>
              </a:solidFill>
              <a:round/>
              <a:headEnd/>
              <a:tailEnd/>
            </a:ln>
          </p:spPr>
          <p:txBody>
            <a:bodyPr rot="10800000"/>
            <a:lstStyle/>
            <a:p>
              <a:pPr algn="ctr">
                <a:defRPr/>
              </a:pPr>
              <a:r>
                <a:rPr lang="lt-LT" b="1" dirty="0">
                  <a:solidFill>
                    <a:srgbClr val="000000"/>
                  </a:solidFill>
                  <a:latin typeface="Aptos" panose="020B0004020202020204" pitchFamily="34" charset="0"/>
                  <a:cs typeface="Times New Roman" pitchFamily="18" charset="0"/>
                </a:rPr>
                <a:t>Naujos žinios</a:t>
              </a:r>
            </a:p>
            <a:p>
              <a:pPr algn="ctr">
                <a:defRPr/>
              </a:pPr>
              <a:endParaRPr lang="lt-LT" b="1" dirty="0">
                <a:solidFill>
                  <a:srgbClr val="000000"/>
                </a:solidFill>
                <a:latin typeface="Aptos" panose="020B0004020202020204" pitchFamily="34" charset="0"/>
                <a:cs typeface="Times New Roman" pitchFamily="18" charset="0"/>
              </a:endParaRPr>
            </a:p>
          </p:txBody>
        </p:sp>
        <p:sp>
          <p:nvSpPr>
            <p:cNvPr id="14" name="AutoShape 25">
              <a:extLst>
                <a:ext uri="{FF2B5EF4-FFF2-40B4-BE49-F238E27FC236}">
                  <a16:creationId xmlns:a16="http://schemas.microsoft.com/office/drawing/2014/main" id="{9A2FDC9F-890E-3C73-2B7E-08B52D029359}"/>
                </a:ext>
              </a:extLst>
            </p:cNvPr>
            <p:cNvSpPr>
              <a:spLocks noChangeArrowheads="1"/>
            </p:cNvSpPr>
            <p:nvPr/>
          </p:nvSpPr>
          <p:spPr bwMode="auto">
            <a:xfrm rot="10800000">
              <a:off x="7554913" y="1870075"/>
              <a:ext cx="2046288" cy="1355725"/>
            </a:xfrm>
            <a:prstGeom prst="cloudCallout">
              <a:avLst>
                <a:gd name="adj1" fmla="val 82930"/>
                <a:gd name="adj2" fmla="val -46986"/>
              </a:avLst>
            </a:prstGeom>
            <a:solidFill>
              <a:schemeClr val="tx2">
                <a:lumMod val="20000"/>
                <a:lumOff val="80000"/>
              </a:schemeClr>
            </a:solidFill>
            <a:ln w="9525">
              <a:solidFill>
                <a:schemeClr val="tx1"/>
              </a:solidFill>
              <a:round/>
              <a:headEnd/>
              <a:tailEnd/>
            </a:ln>
          </p:spPr>
          <p:txBody>
            <a:bodyPr rot="10800000"/>
            <a:lstStyle/>
            <a:p>
              <a:pPr algn="ctr">
                <a:defRPr/>
              </a:pPr>
              <a:r>
                <a:rPr lang="lt-LT" b="1" dirty="0">
                  <a:solidFill>
                    <a:srgbClr val="000000"/>
                  </a:solidFill>
                  <a:latin typeface="Aptos" panose="020B0004020202020204" pitchFamily="34" charset="0"/>
                  <a:cs typeface="Times New Roman" pitchFamily="18" charset="0"/>
                </a:rPr>
                <a:t>Naujos žinios</a:t>
              </a:r>
            </a:p>
            <a:p>
              <a:pPr algn="ctr">
                <a:defRPr/>
              </a:pPr>
              <a:endParaRPr lang="lt-LT" b="1" dirty="0">
                <a:solidFill>
                  <a:srgbClr val="000000"/>
                </a:solidFill>
                <a:latin typeface="Aptos" panose="020B0004020202020204" pitchFamily="34" charset="0"/>
                <a:cs typeface="Times New Roman" pitchFamily="18" charset="0"/>
              </a:endParaRPr>
            </a:p>
          </p:txBody>
        </p:sp>
        <p:cxnSp>
          <p:nvCxnSpPr>
            <p:cNvPr id="15" name="Tiesioji rodyklės jungtis 8">
              <a:extLst>
                <a:ext uri="{FF2B5EF4-FFF2-40B4-BE49-F238E27FC236}">
                  <a16:creationId xmlns:a16="http://schemas.microsoft.com/office/drawing/2014/main" id="{49654E64-B6B8-61E9-64EF-65F8E85F7C69}"/>
                </a:ext>
              </a:extLst>
            </p:cNvPr>
            <p:cNvCxnSpPr>
              <a:cxnSpLocks noChangeShapeType="1"/>
            </p:cNvCxnSpPr>
            <p:nvPr/>
          </p:nvCxnSpPr>
          <p:spPr bwMode="auto">
            <a:xfrm>
              <a:off x="4727576" y="2932112"/>
              <a:ext cx="641350" cy="217488"/>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Tiesioji rodyklės jungtis 10">
              <a:extLst>
                <a:ext uri="{FF2B5EF4-FFF2-40B4-BE49-F238E27FC236}">
                  <a16:creationId xmlns:a16="http://schemas.microsoft.com/office/drawing/2014/main" id="{0BCECAC3-1A81-FAAF-6534-E132AA5B6DD9}"/>
                </a:ext>
              </a:extLst>
            </p:cNvPr>
            <p:cNvCxnSpPr>
              <a:cxnSpLocks noChangeShapeType="1"/>
            </p:cNvCxnSpPr>
            <p:nvPr/>
          </p:nvCxnSpPr>
          <p:spPr bwMode="auto">
            <a:xfrm flipV="1">
              <a:off x="6746876" y="2644775"/>
              <a:ext cx="750887" cy="3016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18" name="Picture 1" descr="C:\Users\Jurate\Pictures\olvas.jpg">
            <a:extLst>
              <a:ext uri="{FF2B5EF4-FFF2-40B4-BE49-F238E27FC236}">
                <a16:creationId xmlns:a16="http://schemas.microsoft.com/office/drawing/2014/main" id="{80DC0EE6-101B-973E-0632-053E8A8CAC9A}"/>
              </a:ext>
            </a:extLst>
          </p:cNvPr>
          <p:cNvPicPr>
            <a:picLocks noChangeAspect="1" noChangeArrowheads="1"/>
          </p:cNvPicPr>
          <p:nvPr/>
        </p:nvPicPr>
        <p:blipFill>
          <a:blip r:embed="rId3">
            <a:clrChange>
              <a:clrFrom>
                <a:srgbClr val="E4E7F6"/>
              </a:clrFrom>
              <a:clrTo>
                <a:srgbClr val="E4E7F6">
                  <a:alpha val="0"/>
                </a:srgbClr>
              </a:clrTo>
            </a:clrChange>
            <a:extLst>
              <a:ext uri="{28A0092B-C50C-407E-A947-70E740481C1C}">
                <a14:useLocalDpi xmlns:a14="http://schemas.microsoft.com/office/drawing/2010/main" val="0"/>
              </a:ext>
            </a:extLst>
          </a:blip>
          <a:srcRect/>
          <a:stretch>
            <a:fillRect/>
          </a:stretch>
        </p:blipFill>
        <p:spPr bwMode="auto">
          <a:xfrm>
            <a:off x="6778228" y="2638740"/>
            <a:ext cx="1737122" cy="16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25">
            <a:extLst>
              <a:ext uri="{FF2B5EF4-FFF2-40B4-BE49-F238E27FC236}">
                <a16:creationId xmlns:a16="http://schemas.microsoft.com/office/drawing/2014/main" id="{DC0B1D5D-C971-6842-C1AE-E984FAA39014}"/>
              </a:ext>
            </a:extLst>
          </p:cNvPr>
          <p:cNvSpPr>
            <a:spLocks noChangeArrowheads="1"/>
          </p:cNvSpPr>
          <p:nvPr/>
        </p:nvSpPr>
        <p:spPr bwMode="auto">
          <a:xfrm rot="10800000">
            <a:off x="6787754" y="1404062"/>
            <a:ext cx="1534715" cy="1016794"/>
          </a:xfrm>
          <a:prstGeom prst="cloud">
            <a:avLst/>
          </a:prstGeom>
          <a:solidFill>
            <a:schemeClr val="tx2">
              <a:lumMod val="20000"/>
              <a:lumOff val="80000"/>
            </a:schemeClr>
          </a:solidFill>
          <a:ln w="9525">
            <a:solidFill>
              <a:schemeClr val="tx1"/>
            </a:solidFill>
            <a:round/>
            <a:headEnd/>
            <a:tailEnd/>
          </a:ln>
        </p:spPr>
        <p:txBody>
          <a:bodyPr rot="10800000"/>
          <a:lstStyle/>
          <a:p>
            <a:pPr algn="ctr">
              <a:defRPr/>
            </a:pPr>
            <a:r>
              <a:rPr lang="lt-LT" b="1" dirty="0">
                <a:solidFill>
                  <a:srgbClr val="000000"/>
                </a:solidFill>
                <a:latin typeface="Aptos" panose="020B0004020202020204" pitchFamily="34" charset="0"/>
                <a:cs typeface="Times New Roman" pitchFamily="18" charset="0"/>
              </a:rPr>
              <a:t>Naujos žinios</a:t>
            </a:r>
          </a:p>
          <a:p>
            <a:pPr algn="ctr">
              <a:defRPr/>
            </a:pPr>
            <a:endParaRPr lang="lt-LT" b="1" dirty="0">
              <a:solidFill>
                <a:srgbClr val="000000"/>
              </a:solidFill>
              <a:latin typeface="Aptos" panose="020B0004020202020204" pitchFamily="34" charset="0"/>
              <a:cs typeface="Times New Roman" pitchFamily="18" charset="0"/>
            </a:endParaRPr>
          </a:p>
        </p:txBody>
      </p:sp>
      <p:cxnSp>
        <p:nvCxnSpPr>
          <p:cNvPr id="20" name="Tiesioji rodyklės jungtis 6">
            <a:extLst>
              <a:ext uri="{FF2B5EF4-FFF2-40B4-BE49-F238E27FC236}">
                <a16:creationId xmlns:a16="http://schemas.microsoft.com/office/drawing/2014/main" id="{EC9E795F-E375-EF2B-906F-4ADB71B4321F}"/>
              </a:ext>
            </a:extLst>
          </p:cNvPr>
          <p:cNvCxnSpPr>
            <a:cxnSpLocks noChangeShapeType="1"/>
          </p:cNvCxnSpPr>
          <p:nvPr/>
        </p:nvCxnSpPr>
        <p:spPr bwMode="auto">
          <a:xfrm>
            <a:off x="7615238" y="2272027"/>
            <a:ext cx="29766" cy="61436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4476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7886700" cy="622627"/>
          </a:xfrm>
        </p:spPr>
        <p:txBody>
          <a:bodyPr anchor="b">
            <a:normAutofit/>
          </a:bodyPr>
          <a:lstStyle/>
          <a:p>
            <a:r>
              <a:rPr lang="lt-LT" b="1" dirty="0">
                <a:solidFill>
                  <a:srgbClr val="0070C0"/>
                </a:solidFill>
              </a:rPr>
              <a:t>Sėkmingo mokymosi veiksniai</a:t>
            </a:r>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31</a:t>
            </a:fld>
            <a:endParaRPr lang="en-US" sz="788">
              <a:solidFill>
                <a:prstClr val="black">
                  <a:tint val="82000"/>
                </a:prstClr>
              </a:solidFill>
              <a:latin typeface="Aptos" panose="02110004020202020204"/>
            </a:endParaRPr>
          </a:p>
        </p:txBody>
      </p:sp>
      <p:grpSp>
        <p:nvGrpSpPr>
          <p:cNvPr id="59" name="Grupė 58">
            <a:extLst>
              <a:ext uri="{FF2B5EF4-FFF2-40B4-BE49-F238E27FC236}">
                <a16:creationId xmlns:a16="http://schemas.microsoft.com/office/drawing/2014/main" id="{63E40621-C9A6-BF1F-B55D-F15ACF7C3D06}"/>
              </a:ext>
            </a:extLst>
          </p:cNvPr>
          <p:cNvGrpSpPr/>
          <p:nvPr/>
        </p:nvGrpSpPr>
        <p:grpSpPr>
          <a:xfrm>
            <a:off x="519456" y="1660913"/>
            <a:ext cx="1745954" cy="1265309"/>
            <a:chOff x="2713912" y="2127966"/>
            <a:chExt cx="2327939" cy="1687078"/>
          </a:xfrm>
        </p:grpSpPr>
        <p:sp>
          <p:nvSpPr>
            <p:cNvPr id="24" name="Google Shape;1614;p41">
              <a:extLst>
                <a:ext uri="{FF2B5EF4-FFF2-40B4-BE49-F238E27FC236}">
                  <a16:creationId xmlns:a16="http://schemas.microsoft.com/office/drawing/2014/main" id="{DDFBB671-913E-2F66-00B9-D75C91E82FC6}"/>
                </a:ext>
              </a:extLst>
            </p:cNvPr>
            <p:cNvSpPr/>
            <p:nvPr/>
          </p:nvSpPr>
          <p:spPr>
            <a:xfrm>
              <a:off x="2835660" y="2380927"/>
              <a:ext cx="268912" cy="205158"/>
            </a:xfrm>
            <a:custGeom>
              <a:avLst/>
              <a:gdLst/>
              <a:ahLst/>
              <a:cxnLst/>
              <a:rect l="l" t="t" r="r" b="b"/>
              <a:pathLst>
                <a:path w="15214" h="11695" extrusionOk="0">
                  <a:moveTo>
                    <a:pt x="5548" y="1"/>
                  </a:moveTo>
                  <a:cubicBezTo>
                    <a:pt x="5346" y="1"/>
                    <a:pt x="5151" y="91"/>
                    <a:pt x="5031" y="270"/>
                  </a:cubicBezTo>
                  <a:lnTo>
                    <a:pt x="1857" y="3385"/>
                  </a:lnTo>
                  <a:cubicBezTo>
                    <a:pt x="1558" y="3684"/>
                    <a:pt x="1558" y="4163"/>
                    <a:pt x="1917" y="4463"/>
                  </a:cubicBezTo>
                  <a:cubicBezTo>
                    <a:pt x="2037" y="4583"/>
                    <a:pt x="2216" y="4702"/>
                    <a:pt x="2456" y="4702"/>
                  </a:cubicBezTo>
                  <a:cubicBezTo>
                    <a:pt x="2636" y="4702"/>
                    <a:pt x="2815" y="4583"/>
                    <a:pt x="2995" y="4463"/>
                  </a:cubicBezTo>
                  <a:lnTo>
                    <a:pt x="6109" y="1348"/>
                  </a:lnTo>
                  <a:cubicBezTo>
                    <a:pt x="6409" y="1049"/>
                    <a:pt x="6409" y="570"/>
                    <a:pt x="6109" y="270"/>
                  </a:cubicBezTo>
                  <a:cubicBezTo>
                    <a:pt x="5960" y="91"/>
                    <a:pt x="5750" y="1"/>
                    <a:pt x="5548" y="1"/>
                  </a:cubicBezTo>
                  <a:close/>
                  <a:moveTo>
                    <a:pt x="14116" y="3129"/>
                  </a:moveTo>
                  <a:cubicBezTo>
                    <a:pt x="14010" y="3129"/>
                    <a:pt x="13896" y="3153"/>
                    <a:pt x="13776" y="3205"/>
                  </a:cubicBezTo>
                  <a:cubicBezTo>
                    <a:pt x="12338" y="3744"/>
                    <a:pt x="11081" y="4583"/>
                    <a:pt x="10062" y="5721"/>
                  </a:cubicBezTo>
                  <a:cubicBezTo>
                    <a:pt x="9703" y="6020"/>
                    <a:pt x="9703" y="6499"/>
                    <a:pt x="10002" y="6799"/>
                  </a:cubicBezTo>
                  <a:cubicBezTo>
                    <a:pt x="10182" y="6918"/>
                    <a:pt x="10362" y="7038"/>
                    <a:pt x="10541" y="7038"/>
                  </a:cubicBezTo>
                  <a:cubicBezTo>
                    <a:pt x="10781" y="7038"/>
                    <a:pt x="10961" y="6918"/>
                    <a:pt x="11140" y="6799"/>
                  </a:cubicBezTo>
                  <a:cubicBezTo>
                    <a:pt x="12039" y="5840"/>
                    <a:pt x="13117" y="5122"/>
                    <a:pt x="14375" y="4643"/>
                  </a:cubicBezTo>
                  <a:cubicBezTo>
                    <a:pt x="15213" y="4276"/>
                    <a:pt x="14859" y="3129"/>
                    <a:pt x="14116" y="3129"/>
                  </a:cubicBezTo>
                  <a:close/>
                  <a:moveTo>
                    <a:pt x="6699" y="4678"/>
                  </a:moveTo>
                  <a:cubicBezTo>
                    <a:pt x="6536" y="4678"/>
                    <a:pt x="6373" y="4726"/>
                    <a:pt x="6229" y="4822"/>
                  </a:cubicBezTo>
                  <a:cubicBezTo>
                    <a:pt x="4552" y="6080"/>
                    <a:pt x="3055" y="7457"/>
                    <a:pt x="1617" y="9015"/>
                  </a:cubicBezTo>
                  <a:cubicBezTo>
                    <a:pt x="1198" y="9494"/>
                    <a:pt x="779" y="9913"/>
                    <a:pt x="300" y="10332"/>
                  </a:cubicBezTo>
                  <a:cubicBezTo>
                    <a:pt x="0" y="10632"/>
                    <a:pt x="0" y="11171"/>
                    <a:pt x="300" y="11470"/>
                  </a:cubicBezTo>
                  <a:cubicBezTo>
                    <a:pt x="450" y="11620"/>
                    <a:pt x="659" y="11695"/>
                    <a:pt x="869" y="11695"/>
                  </a:cubicBezTo>
                  <a:cubicBezTo>
                    <a:pt x="1078" y="11695"/>
                    <a:pt x="1288" y="11620"/>
                    <a:pt x="1438" y="11470"/>
                  </a:cubicBezTo>
                  <a:cubicBezTo>
                    <a:pt x="1857" y="10991"/>
                    <a:pt x="2336" y="10572"/>
                    <a:pt x="2755" y="10093"/>
                  </a:cubicBezTo>
                  <a:cubicBezTo>
                    <a:pt x="4073" y="8595"/>
                    <a:pt x="5570" y="7278"/>
                    <a:pt x="7128" y="6080"/>
                  </a:cubicBezTo>
                  <a:cubicBezTo>
                    <a:pt x="7487" y="5840"/>
                    <a:pt x="7607" y="5361"/>
                    <a:pt x="7367" y="5002"/>
                  </a:cubicBezTo>
                  <a:cubicBezTo>
                    <a:pt x="7187" y="4786"/>
                    <a:pt x="6943" y="4678"/>
                    <a:pt x="6699" y="4678"/>
                  </a:cubicBezTo>
                  <a:close/>
                </a:path>
              </a:pathLst>
            </a:custGeom>
            <a:solidFill>
              <a:srgbClr val="FCDA44"/>
            </a:solidFill>
            <a:ln>
              <a:noFill/>
            </a:ln>
          </p:spPr>
          <p:txBody>
            <a:bodyPr spcFirstLastPara="1" wrap="square" lIns="51427" tIns="51427" rIns="51427" bIns="51427" anchor="ctr" anchorCtr="0">
              <a:noAutofit/>
            </a:bodyPr>
            <a:lstStyle/>
            <a:p>
              <a:endParaRPr sz="1013"/>
            </a:p>
          </p:txBody>
        </p:sp>
        <p:sp>
          <p:nvSpPr>
            <p:cNvPr id="26" name="Google Shape;1616;p41">
              <a:extLst>
                <a:ext uri="{FF2B5EF4-FFF2-40B4-BE49-F238E27FC236}">
                  <a16:creationId xmlns:a16="http://schemas.microsoft.com/office/drawing/2014/main" id="{11F1A127-DCB5-8989-B4E0-1470CA6BA187}"/>
                </a:ext>
              </a:extLst>
            </p:cNvPr>
            <p:cNvSpPr/>
            <p:nvPr/>
          </p:nvSpPr>
          <p:spPr>
            <a:xfrm>
              <a:off x="3276039" y="2154507"/>
              <a:ext cx="1340245" cy="295256"/>
            </a:xfrm>
            <a:custGeom>
              <a:avLst/>
              <a:gdLst/>
              <a:ahLst/>
              <a:cxnLst/>
              <a:rect l="l" t="t" r="r" b="b"/>
              <a:pathLst>
                <a:path w="75826" h="16831" extrusionOk="0">
                  <a:moveTo>
                    <a:pt x="70441" y="6704"/>
                  </a:moveTo>
                  <a:cubicBezTo>
                    <a:pt x="70712" y="6704"/>
                    <a:pt x="70978" y="6836"/>
                    <a:pt x="71094" y="7068"/>
                  </a:cubicBezTo>
                  <a:cubicBezTo>
                    <a:pt x="71334" y="7428"/>
                    <a:pt x="71214" y="7907"/>
                    <a:pt x="70854" y="8146"/>
                  </a:cubicBezTo>
                  <a:cubicBezTo>
                    <a:pt x="69477" y="8985"/>
                    <a:pt x="68219" y="9943"/>
                    <a:pt x="67141" y="11141"/>
                  </a:cubicBezTo>
                  <a:cubicBezTo>
                    <a:pt x="66959" y="11338"/>
                    <a:pt x="66751" y="11420"/>
                    <a:pt x="66551" y="11420"/>
                  </a:cubicBezTo>
                  <a:cubicBezTo>
                    <a:pt x="65962" y="11420"/>
                    <a:pt x="65451" y="10704"/>
                    <a:pt x="65943" y="10123"/>
                  </a:cubicBezTo>
                  <a:cubicBezTo>
                    <a:pt x="67141" y="8805"/>
                    <a:pt x="68519" y="7727"/>
                    <a:pt x="70016" y="6829"/>
                  </a:cubicBezTo>
                  <a:cubicBezTo>
                    <a:pt x="70143" y="6744"/>
                    <a:pt x="70293" y="6704"/>
                    <a:pt x="70441" y="6704"/>
                  </a:cubicBezTo>
                  <a:close/>
                  <a:moveTo>
                    <a:pt x="66210" y="7090"/>
                  </a:moveTo>
                  <a:cubicBezTo>
                    <a:pt x="66406" y="7090"/>
                    <a:pt x="66597" y="7180"/>
                    <a:pt x="66722" y="7368"/>
                  </a:cubicBezTo>
                  <a:cubicBezTo>
                    <a:pt x="67021" y="7667"/>
                    <a:pt x="67021" y="8146"/>
                    <a:pt x="66722" y="8446"/>
                  </a:cubicBezTo>
                  <a:cubicBezTo>
                    <a:pt x="65943" y="9105"/>
                    <a:pt x="65105" y="9763"/>
                    <a:pt x="64206" y="10302"/>
                  </a:cubicBezTo>
                  <a:cubicBezTo>
                    <a:pt x="63308" y="10901"/>
                    <a:pt x="62469" y="11560"/>
                    <a:pt x="61691" y="12279"/>
                  </a:cubicBezTo>
                  <a:cubicBezTo>
                    <a:pt x="61571" y="12459"/>
                    <a:pt x="61331" y="12519"/>
                    <a:pt x="61152" y="12519"/>
                  </a:cubicBezTo>
                  <a:cubicBezTo>
                    <a:pt x="60912" y="12519"/>
                    <a:pt x="60732" y="12459"/>
                    <a:pt x="60613" y="12339"/>
                  </a:cubicBezTo>
                  <a:cubicBezTo>
                    <a:pt x="60253" y="12039"/>
                    <a:pt x="60253" y="11500"/>
                    <a:pt x="60613" y="11201"/>
                  </a:cubicBezTo>
                  <a:cubicBezTo>
                    <a:pt x="61451" y="10422"/>
                    <a:pt x="62350" y="9644"/>
                    <a:pt x="63368" y="9045"/>
                  </a:cubicBezTo>
                  <a:cubicBezTo>
                    <a:pt x="64206" y="8506"/>
                    <a:pt x="64985" y="7907"/>
                    <a:pt x="65704" y="7308"/>
                  </a:cubicBezTo>
                  <a:cubicBezTo>
                    <a:pt x="65846" y="7165"/>
                    <a:pt x="66030" y="7090"/>
                    <a:pt x="66210" y="7090"/>
                  </a:cubicBezTo>
                  <a:close/>
                  <a:moveTo>
                    <a:pt x="60371" y="6692"/>
                  </a:moveTo>
                  <a:cubicBezTo>
                    <a:pt x="60546" y="6692"/>
                    <a:pt x="60717" y="6754"/>
                    <a:pt x="60852" y="6889"/>
                  </a:cubicBezTo>
                  <a:cubicBezTo>
                    <a:pt x="61212" y="7188"/>
                    <a:pt x="61212" y="7667"/>
                    <a:pt x="60912" y="8027"/>
                  </a:cubicBezTo>
                  <a:cubicBezTo>
                    <a:pt x="59714" y="9224"/>
                    <a:pt x="58397" y="10302"/>
                    <a:pt x="56959" y="11201"/>
                  </a:cubicBezTo>
                  <a:cubicBezTo>
                    <a:pt x="55522" y="12039"/>
                    <a:pt x="54264" y="12998"/>
                    <a:pt x="53186" y="14196"/>
                  </a:cubicBezTo>
                  <a:cubicBezTo>
                    <a:pt x="53066" y="14375"/>
                    <a:pt x="52827" y="14495"/>
                    <a:pt x="52587" y="14495"/>
                  </a:cubicBezTo>
                  <a:cubicBezTo>
                    <a:pt x="52407" y="14495"/>
                    <a:pt x="52228" y="14435"/>
                    <a:pt x="52108" y="14315"/>
                  </a:cubicBezTo>
                  <a:cubicBezTo>
                    <a:pt x="51748" y="14016"/>
                    <a:pt x="51689" y="13537"/>
                    <a:pt x="51988" y="13237"/>
                  </a:cubicBezTo>
                  <a:cubicBezTo>
                    <a:pt x="53186" y="11920"/>
                    <a:pt x="54563" y="10782"/>
                    <a:pt x="56121" y="9883"/>
                  </a:cubicBezTo>
                  <a:cubicBezTo>
                    <a:pt x="57438" y="9045"/>
                    <a:pt x="58696" y="8086"/>
                    <a:pt x="59774" y="6948"/>
                  </a:cubicBezTo>
                  <a:cubicBezTo>
                    <a:pt x="59939" y="6784"/>
                    <a:pt x="60158" y="6692"/>
                    <a:pt x="60371" y="6692"/>
                  </a:cubicBezTo>
                  <a:close/>
                  <a:moveTo>
                    <a:pt x="75826" y="1"/>
                  </a:moveTo>
                  <a:lnTo>
                    <a:pt x="1" y="2516"/>
                  </a:lnTo>
                  <a:lnTo>
                    <a:pt x="1079" y="14854"/>
                  </a:lnTo>
                  <a:cubicBezTo>
                    <a:pt x="13357" y="16172"/>
                    <a:pt x="25755" y="16831"/>
                    <a:pt x="38093" y="16831"/>
                  </a:cubicBezTo>
                  <a:cubicBezTo>
                    <a:pt x="50071" y="16831"/>
                    <a:pt x="61990" y="16232"/>
                    <a:pt x="73909" y="14974"/>
                  </a:cubicBezTo>
                  <a:lnTo>
                    <a:pt x="75826" y="1"/>
                  </a:lnTo>
                  <a:close/>
                </a:path>
              </a:pathLst>
            </a:custGeom>
            <a:solidFill>
              <a:schemeClr val="accent1"/>
            </a:solidFill>
            <a:ln>
              <a:noFill/>
            </a:ln>
          </p:spPr>
          <p:txBody>
            <a:bodyPr spcFirstLastPara="1" wrap="square" lIns="51427" tIns="51427" rIns="51427" bIns="51427" anchor="ctr" anchorCtr="0">
              <a:noAutofit/>
            </a:bodyPr>
            <a:lstStyle/>
            <a:p>
              <a:endParaRPr sz="1013"/>
            </a:p>
          </p:txBody>
        </p:sp>
        <p:sp>
          <p:nvSpPr>
            <p:cNvPr id="27" name="Google Shape;1617;p41">
              <a:extLst>
                <a:ext uri="{FF2B5EF4-FFF2-40B4-BE49-F238E27FC236}">
                  <a16:creationId xmlns:a16="http://schemas.microsoft.com/office/drawing/2014/main" id="{334FA40A-236A-7606-1095-BED7D86D207E}"/>
                </a:ext>
              </a:extLst>
            </p:cNvPr>
            <p:cNvSpPr/>
            <p:nvPr/>
          </p:nvSpPr>
          <p:spPr>
            <a:xfrm>
              <a:off x="2713912" y="2127966"/>
              <a:ext cx="2327939" cy="1687078"/>
            </a:xfrm>
            <a:custGeom>
              <a:avLst/>
              <a:gdLst/>
              <a:ahLst/>
              <a:cxnLst/>
              <a:rect l="l" t="t" r="r" b="b"/>
              <a:pathLst>
                <a:path w="131706" h="141904" extrusionOk="0">
                  <a:moveTo>
                    <a:pt x="107629" y="1514"/>
                  </a:moveTo>
                  <a:lnTo>
                    <a:pt x="105712" y="16487"/>
                  </a:lnTo>
                  <a:cubicBezTo>
                    <a:pt x="93793" y="17685"/>
                    <a:pt x="81874" y="18284"/>
                    <a:pt x="69896" y="18284"/>
                  </a:cubicBezTo>
                  <a:cubicBezTo>
                    <a:pt x="57558" y="18284"/>
                    <a:pt x="45160" y="17625"/>
                    <a:pt x="32882" y="16307"/>
                  </a:cubicBezTo>
                  <a:lnTo>
                    <a:pt x="31804" y="3969"/>
                  </a:lnTo>
                  <a:lnTo>
                    <a:pt x="107629" y="1514"/>
                  </a:lnTo>
                  <a:close/>
                  <a:moveTo>
                    <a:pt x="129430" y="44876"/>
                  </a:moveTo>
                  <a:lnTo>
                    <a:pt x="129430" y="44876"/>
                  </a:lnTo>
                  <a:cubicBezTo>
                    <a:pt x="128052" y="75961"/>
                    <a:pt x="123141" y="106806"/>
                    <a:pt x="114876" y="136872"/>
                  </a:cubicBezTo>
                  <a:cubicBezTo>
                    <a:pt x="112839" y="130404"/>
                    <a:pt x="107149" y="127768"/>
                    <a:pt x="104694" y="126930"/>
                  </a:cubicBezTo>
                  <a:cubicBezTo>
                    <a:pt x="118409" y="109561"/>
                    <a:pt x="126195" y="67216"/>
                    <a:pt x="129430" y="44876"/>
                  </a:cubicBezTo>
                  <a:close/>
                  <a:moveTo>
                    <a:pt x="30846" y="10498"/>
                  </a:moveTo>
                  <a:lnTo>
                    <a:pt x="31385" y="17146"/>
                  </a:lnTo>
                  <a:cubicBezTo>
                    <a:pt x="31444" y="17505"/>
                    <a:pt x="31684" y="17805"/>
                    <a:pt x="32103" y="17865"/>
                  </a:cubicBezTo>
                  <a:cubicBezTo>
                    <a:pt x="44621" y="19182"/>
                    <a:pt x="57258" y="19901"/>
                    <a:pt x="69896" y="19901"/>
                  </a:cubicBezTo>
                  <a:cubicBezTo>
                    <a:pt x="82114" y="19901"/>
                    <a:pt x="94332" y="19242"/>
                    <a:pt x="106431" y="17984"/>
                  </a:cubicBezTo>
                  <a:cubicBezTo>
                    <a:pt x="106790" y="17925"/>
                    <a:pt x="107089" y="17625"/>
                    <a:pt x="107149" y="17266"/>
                  </a:cubicBezTo>
                  <a:lnTo>
                    <a:pt x="107988" y="10797"/>
                  </a:lnTo>
                  <a:cubicBezTo>
                    <a:pt x="119008" y="10917"/>
                    <a:pt x="127094" y="11037"/>
                    <a:pt x="129430" y="11097"/>
                  </a:cubicBezTo>
                  <a:cubicBezTo>
                    <a:pt x="130148" y="17505"/>
                    <a:pt x="130208" y="23974"/>
                    <a:pt x="129729" y="30382"/>
                  </a:cubicBezTo>
                  <a:cubicBezTo>
                    <a:pt x="129609" y="31640"/>
                    <a:pt x="121584" y="104590"/>
                    <a:pt x="102777" y="126870"/>
                  </a:cubicBezTo>
                  <a:cubicBezTo>
                    <a:pt x="102538" y="127050"/>
                    <a:pt x="102538" y="127349"/>
                    <a:pt x="102597" y="127589"/>
                  </a:cubicBezTo>
                  <a:cubicBezTo>
                    <a:pt x="102717" y="127828"/>
                    <a:pt x="102897" y="128068"/>
                    <a:pt x="103196" y="128128"/>
                  </a:cubicBezTo>
                  <a:cubicBezTo>
                    <a:pt x="103556" y="128188"/>
                    <a:pt x="112540" y="130164"/>
                    <a:pt x="113857" y="139507"/>
                  </a:cubicBezTo>
                  <a:cubicBezTo>
                    <a:pt x="111462" y="139927"/>
                    <a:pt x="101819" y="140406"/>
                    <a:pt x="81036" y="140406"/>
                  </a:cubicBezTo>
                  <a:cubicBezTo>
                    <a:pt x="44741" y="140406"/>
                    <a:pt x="6888" y="139148"/>
                    <a:pt x="3235" y="137830"/>
                  </a:cubicBezTo>
                  <a:cubicBezTo>
                    <a:pt x="2875" y="134596"/>
                    <a:pt x="2217" y="106087"/>
                    <a:pt x="1977" y="75003"/>
                  </a:cubicBezTo>
                  <a:cubicBezTo>
                    <a:pt x="1678" y="31281"/>
                    <a:pt x="2336" y="13492"/>
                    <a:pt x="3055" y="11396"/>
                  </a:cubicBezTo>
                  <a:cubicBezTo>
                    <a:pt x="4133" y="11037"/>
                    <a:pt x="9583" y="10618"/>
                    <a:pt x="30846" y="10498"/>
                  </a:cubicBezTo>
                  <a:close/>
                  <a:moveTo>
                    <a:pt x="108534" y="1"/>
                  </a:moveTo>
                  <a:cubicBezTo>
                    <a:pt x="108492" y="1"/>
                    <a:pt x="108450" y="6"/>
                    <a:pt x="108407" y="17"/>
                  </a:cubicBezTo>
                  <a:lnTo>
                    <a:pt x="30846" y="2532"/>
                  </a:lnTo>
                  <a:cubicBezTo>
                    <a:pt x="30666" y="2532"/>
                    <a:pt x="30426" y="2592"/>
                    <a:pt x="30307" y="2772"/>
                  </a:cubicBezTo>
                  <a:cubicBezTo>
                    <a:pt x="30187" y="2951"/>
                    <a:pt x="30127" y="3131"/>
                    <a:pt x="30127" y="3371"/>
                  </a:cubicBezTo>
                  <a:lnTo>
                    <a:pt x="30666" y="9000"/>
                  </a:lnTo>
                  <a:cubicBezTo>
                    <a:pt x="3295" y="9180"/>
                    <a:pt x="2516" y="9839"/>
                    <a:pt x="2037" y="10198"/>
                  </a:cubicBezTo>
                  <a:cubicBezTo>
                    <a:pt x="1558" y="10558"/>
                    <a:pt x="1" y="11935"/>
                    <a:pt x="420" y="74404"/>
                  </a:cubicBezTo>
                  <a:cubicBezTo>
                    <a:pt x="659" y="103392"/>
                    <a:pt x="1258" y="136992"/>
                    <a:pt x="1797" y="138549"/>
                  </a:cubicBezTo>
                  <a:cubicBezTo>
                    <a:pt x="2037" y="139328"/>
                    <a:pt x="2336" y="140286"/>
                    <a:pt x="29648" y="141184"/>
                  </a:cubicBezTo>
                  <a:cubicBezTo>
                    <a:pt x="44861" y="141664"/>
                    <a:pt x="64086" y="141903"/>
                    <a:pt x="81036" y="141903"/>
                  </a:cubicBezTo>
                  <a:cubicBezTo>
                    <a:pt x="95231" y="141903"/>
                    <a:pt x="112480" y="141723"/>
                    <a:pt x="114995" y="140765"/>
                  </a:cubicBezTo>
                  <a:lnTo>
                    <a:pt x="115055" y="140765"/>
                  </a:lnTo>
                  <a:cubicBezTo>
                    <a:pt x="115115" y="140765"/>
                    <a:pt x="115175" y="140645"/>
                    <a:pt x="115295" y="140585"/>
                  </a:cubicBezTo>
                  <a:cubicBezTo>
                    <a:pt x="115295" y="140526"/>
                    <a:pt x="115355" y="140466"/>
                    <a:pt x="115415" y="140346"/>
                  </a:cubicBezTo>
                  <a:cubicBezTo>
                    <a:pt x="115534" y="139927"/>
                    <a:pt x="128471" y="98361"/>
                    <a:pt x="130867" y="46494"/>
                  </a:cubicBezTo>
                  <a:cubicBezTo>
                    <a:pt x="131466" y="39426"/>
                    <a:pt x="131706" y="33377"/>
                    <a:pt x="131226" y="30502"/>
                  </a:cubicBezTo>
                  <a:cubicBezTo>
                    <a:pt x="131706" y="23794"/>
                    <a:pt x="131586" y="16966"/>
                    <a:pt x="130747" y="10258"/>
                  </a:cubicBezTo>
                  <a:cubicBezTo>
                    <a:pt x="130687" y="9899"/>
                    <a:pt x="130388" y="9599"/>
                    <a:pt x="130029" y="9599"/>
                  </a:cubicBezTo>
                  <a:cubicBezTo>
                    <a:pt x="129789" y="9599"/>
                    <a:pt x="121045" y="9480"/>
                    <a:pt x="108108" y="9360"/>
                  </a:cubicBezTo>
                  <a:lnTo>
                    <a:pt x="109246" y="855"/>
                  </a:lnTo>
                  <a:cubicBezTo>
                    <a:pt x="109246" y="615"/>
                    <a:pt x="109186" y="436"/>
                    <a:pt x="109006" y="256"/>
                  </a:cubicBezTo>
                  <a:cubicBezTo>
                    <a:pt x="108907" y="108"/>
                    <a:pt x="108728" y="1"/>
                    <a:pt x="108534"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28" name="Google Shape;1618;p41">
              <a:extLst>
                <a:ext uri="{FF2B5EF4-FFF2-40B4-BE49-F238E27FC236}">
                  <a16:creationId xmlns:a16="http://schemas.microsoft.com/office/drawing/2014/main" id="{0DF658F6-3207-A53F-58FE-D0C6F8BAC71F}"/>
                </a:ext>
              </a:extLst>
            </p:cNvPr>
            <p:cNvSpPr/>
            <p:nvPr/>
          </p:nvSpPr>
          <p:spPr>
            <a:xfrm>
              <a:off x="2863179" y="2380927"/>
              <a:ext cx="85760" cy="82502"/>
            </a:xfrm>
            <a:custGeom>
              <a:avLst/>
              <a:gdLst/>
              <a:ahLst/>
              <a:cxnLst/>
              <a:rect l="l" t="t" r="r" b="b"/>
              <a:pathLst>
                <a:path w="4852" h="4703" extrusionOk="0">
                  <a:moveTo>
                    <a:pt x="3983" y="1"/>
                  </a:moveTo>
                  <a:cubicBezTo>
                    <a:pt x="3774" y="1"/>
                    <a:pt x="3564" y="91"/>
                    <a:pt x="3414" y="270"/>
                  </a:cubicBezTo>
                  <a:lnTo>
                    <a:pt x="300" y="3385"/>
                  </a:lnTo>
                  <a:cubicBezTo>
                    <a:pt x="1" y="3684"/>
                    <a:pt x="1" y="4163"/>
                    <a:pt x="300" y="4463"/>
                  </a:cubicBezTo>
                  <a:cubicBezTo>
                    <a:pt x="480" y="4583"/>
                    <a:pt x="659" y="4702"/>
                    <a:pt x="839" y="4702"/>
                  </a:cubicBezTo>
                  <a:cubicBezTo>
                    <a:pt x="1079" y="4702"/>
                    <a:pt x="1258" y="4583"/>
                    <a:pt x="1438" y="4463"/>
                  </a:cubicBezTo>
                  <a:lnTo>
                    <a:pt x="4552" y="1348"/>
                  </a:lnTo>
                  <a:cubicBezTo>
                    <a:pt x="4852" y="1049"/>
                    <a:pt x="4852" y="570"/>
                    <a:pt x="4552" y="270"/>
                  </a:cubicBezTo>
                  <a:cubicBezTo>
                    <a:pt x="4403" y="91"/>
                    <a:pt x="4193" y="1"/>
                    <a:pt x="3983"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29" name="Google Shape;1619;p41">
              <a:extLst>
                <a:ext uri="{FF2B5EF4-FFF2-40B4-BE49-F238E27FC236}">
                  <a16:creationId xmlns:a16="http://schemas.microsoft.com/office/drawing/2014/main" id="{65C7D332-7571-F1EE-1E73-42F6CB8A3780}"/>
                </a:ext>
              </a:extLst>
            </p:cNvPr>
            <p:cNvSpPr/>
            <p:nvPr/>
          </p:nvSpPr>
          <p:spPr>
            <a:xfrm>
              <a:off x="2835660" y="2462990"/>
              <a:ext cx="134456" cy="123358"/>
            </a:xfrm>
            <a:custGeom>
              <a:avLst/>
              <a:gdLst/>
              <a:ahLst/>
              <a:cxnLst/>
              <a:rect l="l" t="t" r="r" b="b"/>
              <a:pathLst>
                <a:path w="7607" h="7032" extrusionOk="0">
                  <a:moveTo>
                    <a:pt x="6699" y="0"/>
                  </a:moveTo>
                  <a:cubicBezTo>
                    <a:pt x="6536" y="0"/>
                    <a:pt x="6373" y="48"/>
                    <a:pt x="6229" y="144"/>
                  </a:cubicBezTo>
                  <a:cubicBezTo>
                    <a:pt x="4552" y="1402"/>
                    <a:pt x="3055" y="2779"/>
                    <a:pt x="1617" y="4337"/>
                  </a:cubicBezTo>
                  <a:cubicBezTo>
                    <a:pt x="1198" y="4816"/>
                    <a:pt x="779" y="5235"/>
                    <a:pt x="300" y="5654"/>
                  </a:cubicBezTo>
                  <a:cubicBezTo>
                    <a:pt x="0" y="5954"/>
                    <a:pt x="0" y="6493"/>
                    <a:pt x="300" y="6792"/>
                  </a:cubicBezTo>
                  <a:cubicBezTo>
                    <a:pt x="479" y="6912"/>
                    <a:pt x="659" y="7032"/>
                    <a:pt x="839" y="7032"/>
                  </a:cubicBezTo>
                  <a:cubicBezTo>
                    <a:pt x="1078" y="7032"/>
                    <a:pt x="1258" y="6912"/>
                    <a:pt x="1438" y="6792"/>
                  </a:cubicBezTo>
                  <a:cubicBezTo>
                    <a:pt x="1857" y="6313"/>
                    <a:pt x="2276" y="5894"/>
                    <a:pt x="2755" y="5415"/>
                  </a:cubicBezTo>
                  <a:cubicBezTo>
                    <a:pt x="4073" y="3917"/>
                    <a:pt x="5570" y="2600"/>
                    <a:pt x="7128" y="1402"/>
                  </a:cubicBezTo>
                  <a:cubicBezTo>
                    <a:pt x="7487" y="1162"/>
                    <a:pt x="7607" y="683"/>
                    <a:pt x="7367" y="324"/>
                  </a:cubicBezTo>
                  <a:cubicBezTo>
                    <a:pt x="7187" y="108"/>
                    <a:pt x="6943" y="0"/>
                    <a:pt x="6699"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30" name="Google Shape;1620;p41">
              <a:extLst>
                <a:ext uri="{FF2B5EF4-FFF2-40B4-BE49-F238E27FC236}">
                  <a16:creationId xmlns:a16="http://schemas.microsoft.com/office/drawing/2014/main" id="{17A70F74-1F22-B01F-A111-4F7540B138D8}"/>
                </a:ext>
              </a:extLst>
            </p:cNvPr>
            <p:cNvSpPr/>
            <p:nvPr/>
          </p:nvSpPr>
          <p:spPr>
            <a:xfrm>
              <a:off x="3008205" y="2435817"/>
              <a:ext cx="96365" cy="68591"/>
            </a:xfrm>
            <a:custGeom>
              <a:avLst/>
              <a:gdLst/>
              <a:ahLst/>
              <a:cxnLst/>
              <a:rect l="l" t="t" r="r" b="b"/>
              <a:pathLst>
                <a:path w="5452" h="3910" extrusionOk="0">
                  <a:moveTo>
                    <a:pt x="4354" y="0"/>
                  </a:moveTo>
                  <a:cubicBezTo>
                    <a:pt x="4248" y="0"/>
                    <a:pt x="4134" y="24"/>
                    <a:pt x="4014" y="76"/>
                  </a:cubicBezTo>
                  <a:cubicBezTo>
                    <a:pt x="2636" y="615"/>
                    <a:pt x="1378" y="1454"/>
                    <a:pt x="300" y="2592"/>
                  </a:cubicBezTo>
                  <a:cubicBezTo>
                    <a:pt x="1" y="2891"/>
                    <a:pt x="1" y="3370"/>
                    <a:pt x="300" y="3670"/>
                  </a:cubicBezTo>
                  <a:cubicBezTo>
                    <a:pt x="420" y="3789"/>
                    <a:pt x="600" y="3909"/>
                    <a:pt x="839" y="3909"/>
                  </a:cubicBezTo>
                  <a:cubicBezTo>
                    <a:pt x="1019" y="3909"/>
                    <a:pt x="1259" y="3789"/>
                    <a:pt x="1378" y="3670"/>
                  </a:cubicBezTo>
                  <a:cubicBezTo>
                    <a:pt x="2277" y="2711"/>
                    <a:pt x="3415" y="1993"/>
                    <a:pt x="4613" y="1514"/>
                  </a:cubicBezTo>
                  <a:cubicBezTo>
                    <a:pt x="5451" y="1147"/>
                    <a:pt x="5097" y="0"/>
                    <a:pt x="4354"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31" name="Google Shape;1621;p41">
              <a:extLst>
                <a:ext uri="{FF2B5EF4-FFF2-40B4-BE49-F238E27FC236}">
                  <a16:creationId xmlns:a16="http://schemas.microsoft.com/office/drawing/2014/main" id="{F406A7E2-7866-ADF5-D9A6-E6E6E9983975}"/>
                </a:ext>
              </a:extLst>
            </p:cNvPr>
            <p:cNvSpPr/>
            <p:nvPr/>
          </p:nvSpPr>
          <p:spPr>
            <a:xfrm>
              <a:off x="4341027" y="2278672"/>
              <a:ext cx="123957" cy="95448"/>
            </a:xfrm>
            <a:custGeom>
              <a:avLst/>
              <a:gdLst/>
              <a:ahLst/>
              <a:cxnLst/>
              <a:rect l="l" t="t" r="r" b="b"/>
              <a:pathLst>
                <a:path w="7013" h="5441" extrusionOk="0">
                  <a:moveTo>
                    <a:pt x="5904" y="1"/>
                  </a:moveTo>
                  <a:cubicBezTo>
                    <a:pt x="5731" y="1"/>
                    <a:pt x="5552" y="69"/>
                    <a:pt x="5391" y="230"/>
                  </a:cubicBezTo>
                  <a:cubicBezTo>
                    <a:pt x="4672" y="829"/>
                    <a:pt x="3893" y="1428"/>
                    <a:pt x="3115" y="1967"/>
                  </a:cubicBezTo>
                  <a:cubicBezTo>
                    <a:pt x="2097" y="2566"/>
                    <a:pt x="1138" y="3284"/>
                    <a:pt x="300" y="4123"/>
                  </a:cubicBezTo>
                  <a:cubicBezTo>
                    <a:pt x="0" y="4422"/>
                    <a:pt x="0" y="4901"/>
                    <a:pt x="300" y="5201"/>
                  </a:cubicBezTo>
                  <a:cubicBezTo>
                    <a:pt x="479" y="5381"/>
                    <a:pt x="659" y="5441"/>
                    <a:pt x="839" y="5441"/>
                  </a:cubicBezTo>
                  <a:cubicBezTo>
                    <a:pt x="1078" y="5441"/>
                    <a:pt x="1258" y="5381"/>
                    <a:pt x="1438" y="5201"/>
                  </a:cubicBezTo>
                  <a:cubicBezTo>
                    <a:pt x="2156" y="4422"/>
                    <a:pt x="3055" y="3763"/>
                    <a:pt x="3953" y="3224"/>
                  </a:cubicBezTo>
                  <a:cubicBezTo>
                    <a:pt x="4792" y="2626"/>
                    <a:pt x="5630" y="2027"/>
                    <a:pt x="6409" y="1368"/>
                  </a:cubicBezTo>
                  <a:cubicBezTo>
                    <a:pt x="7013" y="810"/>
                    <a:pt x="6500" y="1"/>
                    <a:pt x="5904"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32" name="Google Shape;1622;p41">
              <a:extLst>
                <a:ext uri="{FF2B5EF4-FFF2-40B4-BE49-F238E27FC236}">
                  <a16:creationId xmlns:a16="http://schemas.microsoft.com/office/drawing/2014/main" id="{3F63C5DA-66A3-3CE2-0386-83927C22D261}"/>
                </a:ext>
              </a:extLst>
            </p:cNvPr>
            <p:cNvSpPr/>
            <p:nvPr/>
          </p:nvSpPr>
          <p:spPr>
            <a:xfrm>
              <a:off x="4432991" y="2271024"/>
              <a:ext cx="108880" cy="83221"/>
            </a:xfrm>
            <a:custGeom>
              <a:avLst/>
              <a:gdLst/>
              <a:ahLst/>
              <a:cxnLst/>
              <a:rect l="l" t="t" r="r" b="b"/>
              <a:pathLst>
                <a:path w="6160" h="4744" extrusionOk="0">
                  <a:moveTo>
                    <a:pt x="5045" y="0"/>
                  </a:moveTo>
                  <a:cubicBezTo>
                    <a:pt x="4911" y="0"/>
                    <a:pt x="4767" y="38"/>
                    <a:pt x="4620" y="127"/>
                  </a:cubicBezTo>
                  <a:cubicBezTo>
                    <a:pt x="3122" y="1025"/>
                    <a:pt x="1745" y="2163"/>
                    <a:pt x="547" y="3421"/>
                  </a:cubicBezTo>
                  <a:cubicBezTo>
                    <a:pt x="0" y="4013"/>
                    <a:pt x="562" y="4744"/>
                    <a:pt x="1153" y="4744"/>
                  </a:cubicBezTo>
                  <a:cubicBezTo>
                    <a:pt x="1338" y="4744"/>
                    <a:pt x="1527" y="4671"/>
                    <a:pt x="1685" y="4499"/>
                  </a:cubicBezTo>
                  <a:cubicBezTo>
                    <a:pt x="2763" y="3301"/>
                    <a:pt x="4021" y="2283"/>
                    <a:pt x="5458" y="1504"/>
                  </a:cubicBezTo>
                  <a:cubicBezTo>
                    <a:pt x="6159" y="1003"/>
                    <a:pt x="5730" y="0"/>
                    <a:pt x="5045"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33" name="Google Shape;1623;p41">
              <a:extLst>
                <a:ext uri="{FF2B5EF4-FFF2-40B4-BE49-F238E27FC236}">
                  <a16:creationId xmlns:a16="http://schemas.microsoft.com/office/drawing/2014/main" id="{8CEBBE1E-F833-449E-9954-04653A85BD3D}"/>
                </a:ext>
              </a:extLst>
            </p:cNvPr>
            <p:cNvSpPr/>
            <p:nvPr/>
          </p:nvSpPr>
          <p:spPr>
            <a:xfrm>
              <a:off x="4189638" y="2271883"/>
              <a:ext cx="169400" cy="136901"/>
            </a:xfrm>
            <a:custGeom>
              <a:avLst/>
              <a:gdLst/>
              <a:ahLst/>
              <a:cxnLst/>
              <a:rect l="l" t="t" r="r" b="b"/>
              <a:pathLst>
                <a:path w="9584" h="7804" extrusionOk="0">
                  <a:moveTo>
                    <a:pt x="8693" y="1"/>
                  </a:moveTo>
                  <a:cubicBezTo>
                    <a:pt x="8470" y="1"/>
                    <a:pt x="8251" y="93"/>
                    <a:pt x="8086" y="257"/>
                  </a:cubicBezTo>
                  <a:cubicBezTo>
                    <a:pt x="7008" y="1395"/>
                    <a:pt x="5750" y="2354"/>
                    <a:pt x="4373" y="3192"/>
                  </a:cubicBezTo>
                  <a:cubicBezTo>
                    <a:pt x="2875" y="4091"/>
                    <a:pt x="1498" y="5229"/>
                    <a:pt x="300" y="6546"/>
                  </a:cubicBezTo>
                  <a:cubicBezTo>
                    <a:pt x="1" y="6846"/>
                    <a:pt x="1" y="7325"/>
                    <a:pt x="360" y="7624"/>
                  </a:cubicBezTo>
                  <a:cubicBezTo>
                    <a:pt x="540" y="7744"/>
                    <a:pt x="659" y="7804"/>
                    <a:pt x="899" y="7804"/>
                  </a:cubicBezTo>
                  <a:cubicBezTo>
                    <a:pt x="1079" y="7804"/>
                    <a:pt x="1318" y="7684"/>
                    <a:pt x="1498" y="7505"/>
                  </a:cubicBezTo>
                  <a:cubicBezTo>
                    <a:pt x="2576" y="6307"/>
                    <a:pt x="3834" y="5348"/>
                    <a:pt x="5211" y="4510"/>
                  </a:cubicBezTo>
                  <a:cubicBezTo>
                    <a:pt x="6709" y="3611"/>
                    <a:pt x="8026" y="2533"/>
                    <a:pt x="9284" y="1336"/>
                  </a:cubicBezTo>
                  <a:cubicBezTo>
                    <a:pt x="9583" y="976"/>
                    <a:pt x="9524" y="497"/>
                    <a:pt x="9224" y="198"/>
                  </a:cubicBezTo>
                  <a:cubicBezTo>
                    <a:pt x="9062" y="63"/>
                    <a:pt x="8876" y="1"/>
                    <a:pt x="8693"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55" name="TextBox 54">
              <a:extLst>
                <a:ext uri="{FF2B5EF4-FFF2-40B4-BE49-F238E27FC236}">
                  <a16:creationId xmlns:a16="http://schemas.microsoft.com/office/drawing/2014/main" id="{AB593CF5-94D1-431B-7BCA-143B9CCF7EF5}"/>
                </a:ext>
              </a:extLst>
            </p:cNvPr>
            <p:cNvSpPr txBox="1"/>
            <p:nvPr/>
          </p:nvSpPr>
          <p:spPr>
            <a:xfrm>
              <a:off x="3050676" y="2747916"/>
              <a:ext cx="1565608" cy="861774"/>
            </a:xfrm>
            <a:prstGeom prst="rect">
              <a:avLst/>
            </a:prstGeom>
            <a:noFill/>
          </p:spPr>
          <p:txBody>
            <a:bodyPr wrap="square" rtlCol="0">
              <a:spAutoFit/>
            </a:bodyPr>
            <a:lstStyle/>
            <a:p>
              <a:pPr algn="ctr" defTabSz="685800">
                <a:spcBef>
                  <a:spcPts val="450"/>
                </a:spcBef>
                <a:defRPr/>
              </a:pPr>
              <a:r>
                <a:rPr lang="lt-LT" b="1" dirty="0">
                  <a:solidFill>
                    <a:srgbClr val="0070C0"/>
                  </a:solidFill>
                  <a:latin typeface="Aptos" panose="02110004020202020204"/>
                </a:rPr>
                <a:t>Noras mokytis</a:t>
              </a:r>
            </a:p>
          </p:txBody>
        </p:sp>
      </p:grpSp>
      <p:grpSp>
        <p:nvGrpSpPr>
          <p:cNvPr id="60" name="Grupė 59">
            <a:extLst>
              <a:ext uri="{FF2B5EF4-FFF2-40B4-BE49-F238E27FC236}">
                <a16:creationId xmlns:a16="http://schemas.microsoft.com/office/drawing/2014/main" id="{06A1F328-9091-B43E-D0C7-5ACEBFABA7EF}"/>
              </a:ext>
            </a:extLst>
          </p:cNvPr>
          <p:cNvGrpSpPr/>
          <p:nvPr/>
        </p:nvGrpSpPr>
        <p:grpSpPr>
          <a:xfrm>
            <a:off x="1856503" y="2751368"/>
            <a:ext cx="2103542" cy="1381955"/>
            <a:chOff x="5403027" y="2654811"/>
            <a:chExt cx="2804723" cy="1842606"/>
          </a:xfrm>
        </p:grpSpPr>
        <p:sp>
          <p:nvSpPr>
            <p:cNvPr id="13" name="Google Shape;1599;p41">
              <a:extLst>
                <a:ext uri="{FF2B5EF4-FFF2-40B4-BE49-F238E27FC236}">
                  <a16:creationId xmlns:a16="http://schemas.microsoft.com/office/drawing/2014/main" id="{2BBB603F-AC86-EE68-90D7-9CC8FF0EE8CB}"/>
                </a:ext>
              </a:extLst>
            </p:cNvPr>
            <p:cNvSpPr/>
            <p:nvPr/>
          </p:nvSpPr>
          <p:spPr>
            <a:xfrm>
              <a:off x="5436514" y="2683508"/>
              <a:ext cx="674371" cy="615105"/>
            </a:xfrm>
            <a:custGeom>
              <a:avLst/>
              <a:gdLst/>
              <a:ahLst/>
              <a:cxnLst/>
              <a:rect l="l" t="t" r="r" b="b"/>
              <a:pathLst>
                <a:path w="51514" h="47025" extrusionOk="0">
                  <a:moveTo>
                    <a:pt x="32049" y="23185"/>
                  </a:moveTo>
                  <a:cubicBezTo>
                    <a:pt x="32818" y="23185"/>
                    <a:pt x="33403" y="24236"/>
                    <a:pt x="32620" y="24896"/>
                  </a:cubicBezTo>
                  <a:cubicBezTo>
                    <a:pt x="31002" y="26096"/>
                    <a:pt x="29280" y="27192"/>
                    <a:pt x="27453" y="28079"/>
                  </a:cubicBezTo>
                  <a:cubicBezTo>
                    <a:pt x="26774" y="28497"/>
                    <a:pt x="26044" y="28862"/>
                    <a:pt x="25417" y="29227"/>
                  </a:cubicBezTo>
                  <a:cubicBezTo>
                    <a:pt x="25261" y="29332"/>
                    <a:pt x="25104" y="29332"/>
                    <a:pt x="24948" y="29384"/>
                  </a:cubicBezTo>
                  <a:lnTo>
                    <a:pt x="24895" y="29384"/>
                  </a:lnTo>
                  <a:cubicBezTo>
                    <a:pt x="23956" y="29384"/>
                    <a:pt x="23591" y="28079"/>
                    <a:pt x="24426" y="27610"/>
                  </a:cubicBezTo>
                  <a:cubicBezTo>
                    <a:pt x="25104" y="27192"/>
                    <a:pt x="25835" y="26827"/>
                    <a:pt x="26566" y="26409"/>
                  </a:cubicBezTo>
                  <a:cubicBezTo>
                    <a:pt x="28288" y="25574"/>
                    <a:pt x="29906" y="24582"/>
                    <a:pt x="31419" y="23434"/>
                  </a:cubicBezTo>
                  <a:cubicBezTo>
                    <a:pt x="31628" y="23259"/>
                    <a:pt x="31845" y="23185"/>
                    <a:pt x="32049" y="23185"/>
                  </a:cubicBezTo>
                  <a:close/>
                  <a:moveTo>
                    <a:pt x="24913" y="23178"/>
                  </a:moveTo>
                  <a:cubicBezTo>
                    <a:pt x="25812" y="23178"/>
                    <a:pt x="26310" y="24502"/>
                    <a:pt x="25313" y="25000"/>
                  </a:cubicBezTo>
                  <a:cubicBezTo>
                    <a:pt x="22912" y="26305"/>
                    <a:pt x="20616" y="27870"/>
                    <a:pt x="18528" y="29645"/>
                  </a:cubicBezTo>
                  <a:lnTo>
                    <a:pt x="17902" y="30115"/>
                  </a:lnTo>
                  <a:cubicBezTo>
                    <a:pt x="17745" y="30219"/>
                    <a:pt x="17536" y="30323"/>
                    <a:pt x="17328" y="30323"/>
                  </a:cubicBezTo>
                  <a:cubicBezTo>
                    <a:pt x="16388" y="30323"/>
                    <a:pt x="16023" y="29175"/>
                    <a:pt x="16754" y="28601"/>
                  </a:cubicBezTo>
                  <a:lnTo>
                    <a:pt x="17328" y="28131"/>
                  </a:lnTo>
                  <a:cubicBezTo>
                    <a:pt x="19572" y="26253"/>
                    <a:pt x="21921" y="24635"/>
                    <a:pt x="24478" y="23278"/>
                  </a:cubicBezTo>
                  <a:cubicBezTo>
                    <a:pt x="24630" y="23209"/>
                    <a:pt x="24776" y="23178"/>
                    <a:pt x="24913" y="23178"/>
                  </a:cubicBezTo>
                  <a:close/>
                  <a:moveTo>
                    <a:pt x="36065" y="0"/>
                  </a:moveTo>
                  <a:lnTo>
                    <a:pt x="0" y="32672"/>
                  </a:lnTo>
                  <a:lnTo>
                    <a:pt x="18789" y="47025"/>
                  </a:lnTo>
                  <a:cubicBezTo>
                    <a:pt x="30167" y="36378"/>
                    <a:pt x="41179" y="25156"/>
                    <a:pt x="51513" y="13570"/>
                  </a:cubicBezTo>
                  <a:cubicBezTo>
                    <a:pt x="46920" y="8507"/>
                    <a:pt x="41388" y="4175"/>
                    <a:pt x="36065" y="0"/>
                  </a:cubicBezTo>
                  <a:close/>
                </a:path>
              </a:pathLst>
            </a:custGeom>
            <a:solidFill>
              <a:schemeClr val="accent2"/>
            </a:solidFill>
            <a:ln>
              <a:noFill/>
            </a:ln>
          </p:spPr>
          <p:txBody>
            <a:bodyPr spcFirstLastPara="1" wrap="square" lIns="51427" tIns="51427" rIns="51427" bIns="51427" anchor="ctr" anchorCtr="0">
              <a:noAutofit/>
            </a:bodyPr>
            <a:lstStyle/>
            <a:p>
              <a:endParaRPr sz="1013"/>
            </a:p>
          </p:txBody>
        </p:sp>
        <p:sp>
          <p:nvSpPr>
            <p:cNvPr id="14" name="Google Shape;1600;p41">
              <a:extLst>
                <a:ext uri="{FF2B5EF4-FFF2-40B4-BE49-F238E27FC236}">
                  <a16:creationId xmlns:a16="http://schemas.microsoft.com/office/drawing/2014/main" id="{FF33C516-6830-585E-4097-C460A95C7507}"/>
                </a:ext>
              </a:extLst>
            </p:cNvPr>
            <p:cNvSpPr/>
            <p:nvPr/>
          </p:nvSpPr>
          <p:spPr>
            <a:xfrm>
              <a:off x="7499213" y="2683508"/>
              <a:ext cx="674384" cy="614425"/>
            </a:xfrm>
            <a:custGeom>
              <a:avLst/>
              <a:gdLst/>
              <a:ahLst/>
              <a:cxnLst/>
              <a:rect l="l" t="t" r="r" b="b"/>
              <a:pathLst>
                <a:path w="51515" h="46973" extrusionOk="0">
                  <a:moveTo>
                    <a:pt x="27478" y="21746"/>
                  </a:moveTo>
                  <a:cubicBezTo>
                    <a:pt x="27934" y="21746"/>
                    <a:pt x="28353" y="22085"/>
                    <a:pt x="28446" y="22547"/>
                  </a:cubicBezTo>
                  <a:lnTo>
                    <a:pt x="28393" y="22547"/>
                  </a:lnTo>
                  <a:cubicBezTo>
                    <a:pt x="28498" y="23069"/>
                    <a:pt x="28185" y="23539"/>
                    <a:pt x="27663" y="23643"/>
                  </a:cubicBezTo>
                  <a:cubicBezTo>
                    <a:pt x="26514" y="23904"/>
                    <a:pt x="25418" y="24269"/>
                    <a:pt x="24375" y="24687"/>
                  </a:cubicBezTo>
                  <a:cubicBezTo>
                    <a:pt x="23644" y="25000"/>
                    <a:pt x="22861" y="25313"/>
                    <a:pt x="22078" y="25522"/>
                  </a:cubicBezTo>
                  <a:cubicBezTo>
                    <a:pt x="21974" y="25522"/>
                    <a:pt x="21869" y="25574"/>
                    <a:pt x="21817" y="25574"/>
                  </a:cubicBezTo>
                  <a:cubicBezTo>
                    <a:pt x="20721" y="25522"/>
                    <a:pt x="20512" y="24008"/>
                    <a:pt x="21504" y="23695"/>
                  </a:cubicBezTo>
                  <a:cubicBezTo>
                    <a:pt x="22235" y="23486"/>
                    <a:pt x="22965" y="23225"/>
                    <a:pt x="23696" y="22912"/>
                  </a:cubicBezTo>
                  <a:cubicBezTo>
                    <a:pt x="24844" y="22443"/>
                    <a:pt x="26045" y="22025"/>
                    <a:pt x="27297" y="21764"/>
                  </a:cubicBezTo>
                  <a:cubicBezTo>
                    <a:pt x="27358" y="21752"/>
                    <a:pt x="27418" y="21746"/>
                    <a:pt x="27478" y="21746"/>
                  </a:cubicBezTo>
                  <a:close/>
                  <a:moveTo>
                    <a:pt x="33189" y="25099"/>
                  </a:moveTo>
                  <a:cubicBezTo>
                    <a:pt x="33670" y="25099"/>
                    <a:pt x="34086" y="25454"/>
                    <a:pt x="34134" y="25992"/>
                  </a:cubicBezTo>
                  <a:lnTo>
                    <a:pt x="34082" y="25939"/>
                  </a:lnTo>
                  <a:lnTo>
                    <a:pt x="34082" y="25939"/>
                  </a:lnTo>
                  <a:cubicBezTo>
                    <a:pt x="34134" y="26461"/>
                    <a:pt x="33769" y="26931"/>
                    <a:pt x="33247" y="26983"/>
                  </a:cubicBezTo>
                  <a:cubicBezTo>
                    <a:pt x="31681" y="27192"/>
                    <a:pt x="30168" y="27610"/>
                    <a:pt x="28759" y="28288"/>
                  </a:cubicBezTo>
                  <a:cubicBezTo>
                    <a:pt x="27819" y="28706"/>
                    <a:pt x="26828" y="29019"/>
                    <a:pt x="25836" y="29332"/>
                  </a:cubicBezTo>
                  <a:lnTo>
                    <a:pt x="25575" y="29332"/>
                  </a:lnTo>
                  <a:cubicBezTo>
                    <a:pt x="24479" y="29280"/>
                    <a:pt x="24270" y="27766"/>
                    <a:pt x="25314" y="27453"/>
                  </a:cubicBezTo>
                  <a:cubicBezTo>
                    <a:pt x="26253" y="27192"/>
                    <a:pt x="27193" y="26879"/>
                    <a:pt x="28080" y="26513"/>
                  </a:cubicBezTo>
                  <a:cubicBezTo>
                    <a:pt x="29698" y="25783"/>
                    <a:pt x="31368" y="25313"/>
                    <a:pt x="33091" y="25104"/>
                  </a:cubicBezTo>
                  <a:cubicBezTo>
                    <a:pt x="33124" y="25101"/>
                    <a:pt x="33157" y="25099"/>
                    <a:pt x="33189" y="25099"/>
                  </a:cubicBezTo>
                  <a:close/>
                  <a:moveTo>
                    <a:pt x="37929" y="27460"/>
                  </a:moveTo>
                  <a:cubicBezTo>
                    <a:pt x="38215" y="27460"/>
                    <a:pt x="38496" y="27580"/>
                    <a:pt x="38675" y="27818"/>
                  </a:cubicBezTo>
                  <a:cubicBezTo>
                    <a:pt x="38988" y="28236"/>
                    <a:pt x="38884" y="28810"/>
                    <a:pt x="38519" y="29123"/>
                  </a:cubicBezTo>
                  <a:cubicBezTo>
                    <a:pt x="37162" y="30219"/>
                    <a:pt x="35491" y="30793"/>
                    <a:pt x="33769" y="30793"/>
                  </a:cubicBezTo>
                  <a:lnTo>
                    <a:pt x="33091" y="30793"/>
                  </a:lnTo>
                  <a:cubicBezTo>
                    <a:pt x="32569" y="30741"/>
                    <a:pt x="32203" y="30271"/>
                    <a:pt x="32256" y="29802"/>
                  </a:cubicBezTo>
                  <a:cubicBezTo>
                    <a:pt x="32305" y="29309"/>
                    <a:pt x="32679" y="28910"/>
                    <a:pt x="33159" y="28910"/>
                  </a:cubicBezTo>
                  <a:cubicBezTo>
                    <a:pt x="33188" y="28910"/>
                    <a:pt x="33217" y="28911"/>
                    <a:pt x="33247" y="28914"/>
                  </a:cubicBezTo>
                  <a:cubicBezTo>
                    <a:pt x="33393" y="28925"/>
                    <a:pt x="33539" y="28930"/>
                    <a:pt x="33685" y="28930"/>
                  </a:cubicBezTo>
                  <a:cubicBezTo>
                    <a:pt x="34998" y="28930"/>
                    <a:pt x="36285" y="28507"/>
                    <a:pt x="37318" y="27662"/>
                  </a:cubicBezTo>
                  <a:cubicBezTo>
                    <a:pt x="37497" y="27527"/>
                    <a:pt x="37714" y="27460"/>
                    <a:pt x="37929" y="27460"/>
                  </a:cubicBezTo>
                  <a:close/>
                  <a:moveTo>
                    <a:pt x="15502" y="0"/>
                  </a:moveTo>
                  <a:cubicBezTo>
                    <a:pt x="10126" y="4175"/>
                    <a:pt x="4646" y="8507"/>
                    <a:pt x="1" y="13570"/>
                  </a:cubicBezTo>
                  <a:cubicBezTo>
                    <a:pt x="10335" y="25156"/>
                    <a:pt x="21347" y="36378"/>
                    <a:pt x="32725" y="46973"/>
                  </a:cubicBezTo>
                  <a:lnTo>
                    <a:pt x="51514" y="32620"/>
                  </a:lnTo>
                  <a:lnTo>
                    <a:pt x="15502" y="0"/>
                  </a:lnTo>
                  <a:close/>
                </a:path>
              </a:pathLst>
            </a:custGeom>
            <a:solidFill>
              <a:schemeClr val="accent2"/>
            </a:solidFill>
            <a:ln>
              <a:noFill/>
            </a:ln>
          </p:spPr>
          <p:txBody>
            <a:bodyPr spcFirstLastPara="1" wrap="square" lIns="51427" tIns="51427" rIns="51427" bIns="51427" anchor="ctr" anchorCtr="0">
              <a:noAutofit/>
            </a:bodyPr>
            <a:lstStyle/>
            <a:p>
              <a:endParaRPr sz="1013"/>
            </a:p>
          </p:txBody>
        </p:sp>
        <p:sp>
          <p:nvSpPr>
            <p:cNvPr id="15" name="Google Shape;1601;p41">
              <a:extLst>
                <a:ext uri="{FF2B5EF4-FFF2-40B4-BE49-F238E27FC236}">
                  <a16:creationId xmlns:a16="http://schemas.microsoft.com/office/drawing/2014/main" id="{BF607C8D-7882-3A4E-071E-060F0DEA1EBF}"/>
                </a:ext>
              </a:extLst>
            </p:cNvPr>
            <p:cNvSpPr/>
            <p:nvPr/>
          </p:nvSpPr>
          <p:spPr>
            <a:xfrm>
              <a:off x="5403027" y="2654811"/>
              <a:ext cx="2804723" cy="1842606"/>
            </a:xfrm>
            <a:custGeom>
              <a:avLst/>
              <a:gdLst/>
              <a:ahLst/>
              <a:cxnLst/>
              <a:rect l="l" t="t" r="r" b="b"/>
              <a:pathLst>
                <a:path w="214248" h="208770" extrusionOk="0">
                  <a:moveTo>
                    <a:pt x="38623" y="2194"/>
                  </a:moveTo>
                  <a:cubicBezTo>
                    <a:pt x="43946" y="6369"/>
                    <a:pt x="49478" y="10649"/>
                    <a:pt x="54123" y="15764"/>
                  </a:cubicBezTo>
                  <a:cubicBezTo>
                    <a:pt x="43737" y="27350"/>
                    <a:pt x="32725" y="38572"/>
                    <a:pt x="21347" y="49167"/>
                  </a:cubicBezTo>
                  <a:lnTo>
                    <a:pt x="2558" y="34866"/>
                  </a:lnTo>
                  <a:lnTo>
                    <a:pt x="38623" y="2194"/>
                  </a:lnTo>
                  <a:close/>
                  <a:moveTo>
                    <a:pt x="175626" y="2194"/>
                  </a:moveTo>
                  <a:lnTo>
                    <a:pt x="211638" y="34866"/>
                  </a:lnTo>
                  <a:lnTo>
                    <a:pt x="192849" y="49219"/>
                  </a:lnTo>
                  <a:cubicBezTo>
                    <a:pt x="181471" y="38572"/>
                    <a:pt x="170459" y="27350"/>
                    <a:pt x="160125" y="15764"/>
                  </a:cubicBezTo>
                  <a:cubicBezTo>
                    <a:pt x="164770" y="10701"/>
                    <a:pt x="170250" y="6369"/>
                    <a:pt x="175626" y="2194"/>
                  </a:cubicBezTo>
                  <a:close/>
                  <a:moveTo>
                    <a:pt x="44781" y="28655"/>
                  </a:moveTo>
                  <a:cubicBezTo>
                    <a:pt x="61326" y="31108"/>
                    <a:pt x="89353" y="34449"/>
                    <a:pt x="118580" y="34449"/>
                  </a:cubicBezTo>
                  <a:cubicBezTo>
                    <a:pt x="138309" y="34449"/>
                    <a:pt x="155741" y="32935"/>
                    <a:pt x="170563" y="29960"/>
                  </a:cubicBezTo>
                  <a:cubicBezTo>
                    <a:pt x="175208" y="34762"/>
                    <a:pt x="179958" y="39511"/>
                    <a:pt x="184812" y="44208"/>
                  </a:cubicBezTo>
                  <a:cubicBezTo>
                    <a:pt x="186012" y="85179"/>
                    <a:pt x="188465" y="179959"/>
                    <a:pt x="186743" y="196922"/>
                  </a:cubicBezTo>
                  <a:cubicBezTo>
                    <a:pt x="181576" y="198226"/>
                    <a:pt x="145250" y="206942"/>
                    <a:pt x="103132" y="206942"/>
                  </a:cubicBezTo>
                  <a:cubicBezTo>
                    <a:pt x="74478" y="206942"/>
                    <a:pt x="49322" y="202976"/>
                    <a:pt x="28341" y="195199"/>
                  </a:cubicBezTo>
                  <a:cubicBezTo>
                    <a:pt x="28445" y="186222"/>
                    <a:pt x="29593" y="90137"/>
                    <a:pt x="30428" y="43217"/>
                  </a:cubicBezTo>
                  <a:cubicBezTo>
                    <a:pt x="35282" y="38467"/>
                    <a:pt x="40084" y="33614"/>
                    <a:pt x="44781" y="28655"/>
                  </a:cubicBezTo>
                  <a:close/>
                  <a:moveTo>
                    <a:pt x="38513" y="0"/>
                  </a:moveTo>
                  <a:cubicBezTo>
                    <a:pt x="38281" y="0"/>
                    <a:pt x="38037" y="93"/>
                    <a:pt x="37840" y="263"/>
                  </a:cubicBezTo>
                  <a:lnTo>
                    <a:pt x="418" y="34240"/>
                  </a:lnTo>
                  <a:cubicBezTo>
                    <a:pt x="1" y="34605"/>
                    <a:pt x="1" y="35284"/>
                    <a:pt x="470" y="35649"/>
                  </a:cubicBezTo>
                  <a:lnTo>
                    <a:pt x="20825" y="51202"/>
                  </a:lnTo>
                  <a:cubicBezTo>
                    <a:pt x="20990" y="51320"/>
                    <a:pt x="21186" y="51374"/>
                    <a:pt x="21381" y="51374"/>
                  </a:cubicBezTo>
                  <a:cubicBezTo>
                    <a:pt x="21618" y="51374"/>
                    <a:pt x="21853" y="51293"/>
                    <a:pt x="22026" y="51150"/>
                  </a:cubicBezTo>
                  <a:cubicBezTo>
                    <a:pt x="24218" y="49114"/>
                    <a:pt x="26357" y="47079"/>
                    <a:pt x="28497" y="45044"/>
                  </a:cubicBezTo>
                  <a:lnTo>
                    <a:pt x="28497" y="45044"/>
                  </a:lnTo>
                  <a:cubicBezTo>
                    <a:pt x="27662" y="94730"/>
                    <a:pt x="26462" y="194625"/>
                    <a:pt x="26462" y="195773"/>
                  </a:cubicBezTo>
                  <a:cubicBezTo>
                    <a:pt x="26462" y="196191"/>
                    <a:pt x="26723" y="196556"/>
                    <a:pt x="27088" y="196713"/>
                  </a:cubicBezTo>
                  <a:cubicBezTo>
                    <a:pt x="48382" y="204698"/>
                    <a:pt x="73956" y="208769"/>
                    <a:pt x="103132" y="208769"/>
                  </a:cubicBezTo>
                  <a:cubicBezTo>
                    <a:pt x="148643" y="208769"/>
                    <a:pt x="187473" y="198644"/>
                    <a:pt x="187839" y="198540"/>
                  </a:cubicBezTo>
                  <a:cubicBezTo>
                    <a:pt x="188256" y="198435"/>
                    <a:pt x="188517" y="198122"/>
                    <a:pt x="188570" y="197757"/>
                  </a:cubicBezTo>
                  <a:cubicBezTo>
                    <a:pt x="190448" y="182621"/>
                    <a:pt x="187995" y="88728"/>
                    <a:pt x="186795" y="46035"/>
                  </a:cubicBezTo>
                  <a:lnTo>
                    <a:pt x="186795" y="46035"/>
                  </a:lnTo>
                  <a:cubicBezTo>
                    <a:pt x="188570" y="47757"/>
                    <a:pt x="190344" y="49428"/>
                    <a:pt x="192171" y="51150"/>
                  </a:cubicBezTo>
                  <a:cubicBezTo>
                    <a:pt x="192327" y="51307"/>
                    <a:pt x="192588" y="51359"/>
                    <a:pt x="192797" y="51359"/>
                  </a:cubicBezTo>
                  <a:cubicBezTo>
                    <a:pt x="193006" y="51359"/>
                    <a:pt x="193215" y="51307"/>
                    <a:pt x="193371" y="51202"/>
                  </a:cubicBezTo>
                  <a:lnTo>
                    <a:pt x="213726" y="35649"/>
                  </a:lnTo>
                  <a:cubicBezTo>
                    <a:pt x="214196" y="35284"/>
                    <a:pt x="214248" y="34605"/>
                    <a:pt x="213778" y="34240"/>
                  </a:cubicBezTo>
                  <a:lnTo>
                    <a:pt x="176304" y="263"/>
                  </a:lnTo>
                  <a:cubicBezTo>
                    <a:pt x="176135" y="93"/>
                    <a:pt x="175904" y="0"/>
                    <a:pt x="175670" y="0"/>
                  </a:cubicBezTo>
                  <a:cubicBezTo>
                    <a:pt x="175472" y="0"/>
                    <a:pt x="175272" y="67"/>
                    <a:pt x="175104" y="211"/>
                  </a:cubicBezTo>
                  <a:cubicBezTo>
                    <a:pt x="169206" y="4751"/>
                    <a:pt x="163152" y="9449"/>
                    <a:pt x="158142" y="15138"/>
                  </a:cubicBezTo>
                  <a:cubicBezTo>
                    <a:pt x="157829" y="15451"/>
                    <a:pt x="157829" y="16025"/>
                    <a:pt x="158142" y="16390"/>
                  </a:cubicBezTo>
                  <a:cubicBezTo>
                    <a:pt x="161691" y="20409"/>
                    <a:pt x="165292" y="24376"/>
                    <a:pt x="169050" y="28238"/>
                  </a:cubicBezTo>
                  <a:cubicBezTo>
                    <a:pt x="154593" y="31056"/>
                    <a:pt x="137683" y="32517"/>
                    <a:pt x="118580" y="32517"/>
                  </a:cubicBezTo>
                  <a:cubicBezTo>
                    <a:pt x="90240" y="32517"/>
                    <a:pt x="62996" y="29334"/>
                    <a:pt x="46347" y="26933"/>
                  </a:cubicBezTo>
                  <a:cubicBezTo>
                    <a:pt x="49635" y="23488"/>
                    <a:pt x="52871" y="19939"/>
                    <a:pt x="56002" y="16390"/>
                  </a:cubicBezTo>
                  <a:cubicBezTo>
                    <a:pt x="56368" y="16025"/>
                    <a:pt x="56368" y="15451"/>
                    <a:pt x="56002" y="15138"/>
                  </a:cubicBezTo>
                  <a:cubicBezTo>
                    <a:pt x="50992" y="9449"/>
                    <a:pt x="44938" y="4751"/>
                    <a:pt x="39040" y="211"/>
                  </a:cubicBezTo>
                  <a:cubicBezTo>
                    <a:pt x="38896" y="67"/>
                    <a:pt x="38709" y="0"/>
                    <a:pt x="38513" y="0"/>
                  </a:cubicBezTo>
                  <a:close/>
                </a:path>
              </a:pathLst>
            </a:custGeom>
            <a:solidFill>
              <a:schemeClr val="dk1"/>
            </a:solidFill>
            <a:ln>
              <a:noFill/>
            </a:ln>
          </p:spPr>
          <p:txBody>
            <a:bodyPr spcFirstLastPara="1" wrap="square" lIns="51427" tIns="51427" rIns="51427" bIns="51427" anchor="ctr" anchorCtr="0">
              <a:noAutofit/>
            </a:bodyPr>
            <a:lstStyle/>
            <a:p>
              <a:endParaRPr sz="1013" dirty="0"/>
            </a:p>
          </p:txBody>
        </p:sp>
        <p:sp>
          <p:nvSpPr>
            <p:cNvPr id="16" name="Google Shape;1602;p41">
              <a:extLst>
                <a:ext uri="{FF2B5EF4-FFF2-40B4-BE49-F238E27FC236}">
                  <a16:creationId xmlns:a16="http://schemas.microsoft.com/office/drawing/2014/main" id="{570FD7BA-1071-19CE-E018-BC36D3A88AEC}"/>
                </a:ext>
              </a:extLst>
            </p:cNvPr>
            <p:cNvSpPr/>
            <p:nvPr/>
          </p:nvSpPr>
          <p:spPr>
            <a:xfrm>
              <a:off x="7767736" y="2968543"/>
              <a:ext cx="108956" cy="49496"/>
            </a:xfrm>
            <a:custGeom>
              <a:avLst/>
              <a:gdLst/>
              <a:ahLst/>
              <a:cxnLst/>
              <a:rect l="l" t="t" r="r" b="b"/>
              <a:pathLst>
                <a:path w="8323" h="3784" extrusionOk="0">
                  <a:moveTo>
                    <a:pt x="7017" y="0"/>
                  </a:moveTo>
                  <a:cubicBezTo>
                    <a:pt x="6944" y="0"/>
                    <a:pt x="6866" y="8"/>
                    <a:pt x="6785" y="25"/>
                  </a:cubicBezTo>
                  <a:cubicBezTo>
                    <a:pt x="5585" y="286"/>
                    <a:pt x="4332" y="652"/>
                    <a:pt x="3184" y="1173"/>
                  </a:cubicBezTo>
                  <a:cubicBezTo>
                    <a:pt x="2453" y="1434"/>
                    <a:pt x="1723" y="1695"/>
                    <a:pt x="1044" y="1904"/>
                  </a:cubicBezTo>
                  <a:cubicBezTo>
                    <a:pt x="0" y="2269"/>
                    <a:pt x="209" y="3731"/>
                    <a:pt x="1305" y="3783"/>
                  </a:cubicBezTo>
                  <a:cubicBezTo>
                    <a:pt x="1410" y="3783"/>
                    <a:pt x="1462" y="3783"/>
                    <a:pt x="1566" y="3731"/>
                  </a:cubicBezTo>
                  <a:cubicBezTo>
                    <a:pt x="2349" y="3522"/>
                    <a:pt x="3132" y="3209"/>
                    <a:pt x="3863" y="2896"/>
                  </a:cubicBezTo>
                  <a:cubicBezTo>
                    <a:pt x="4959" y="2478"/>
                    <a:pt x="6002" y="2113"/>
                    <a:pt x="7151" y="1852"/>
                  </a:cubicBezTo>
                  <a:cubicBezTo>
                    <a:pt x="8322" y="1657"/>
                    <a:pt x="8078" y="0"/>
                    <a:pt x="7017"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17" name="Google Shape;1603;p41">
              <a:extLst>
                <a:ext uri="{FF2B5EF4-FFF2-40B4-BE49-F238E27FC236}">
                  <a16:creationId xmlns:a16="http://schemas.microsoft.com/office/drawing/2014/main" id="{0162359A-6AFA-C70C-F34A-A0C1D237F686}"/>
                </a:ext>
              </a:extLst>
            </p:cNvPr>
            <p:cNvSpPr/>
            <p:nvPr/>
          </p:nvSpPr>
          <p:spPr>
            <a:xfrm>
              <a:off x="7817613" y="3011826"/>
              <a:ext cx="132809" cy="56050"/>
            </a:xfrm>
            <a:custGeom>
              <a:avLst/>
              <a:gdLst/>
              <a:ahLst/>
              <a:cxnLst/>
              <a:rect l="l" t="t" r="r" b="b"/>
              <a:pathLst>
                <a:path w="10145" h="4285" extrusionOk="0">
                  <a:moveTo>
                    <a:pt x="8869" y="0"/>
                  </a:moveTo>
                  <a:cubicBezTo>
                    <a:pt x="8836" y="0"/>
                    <a:pt x="8803" y="2"/>
                    <a:pt x="8769" y="4"/>
                  </a:cubicBezTo>
                  <a:cubicBezTo>
                    <a:pt x="7046" y="213"/>
                    <a:pt x="5376" y="735"/>
                    <a:pt x="3758" y="1466"/>
                  </a:cubicBezTo>
                  <a:cubicBezTo>
                    <a:pt x="2871" y="1831"/>
                    <a:pt x="1984" y="2144"/>
                    <a:pt x="1044" y="2405"/>
                  </a:cubicBezTo>
                  <a:cubicBezTo>
                    <a:pt x="0" y="2718"/>
                    <a:pt x="209" y="4232"/>
                    <a:pt x="1305" y="4284"/>
                  </a:cubicBezTo>
                  <a:lnTo>
                    <a:pt x="1514" y="4284"/>
                  </a:lnTo>
                  <a:cubicBezTo>
                    <a:pt x="2506" y="3971"/>
                    <a:pt x="3497" y="3606"/>
                    <a:pt x="4489" y="3240"/>
                  </a:cubicBezTo>
                  <a:cubicBezTo>
                    <a:pt x="5898" y="2562"/>
                    <a:pt x="7412" y="2144"/>
                    <a:pt x="8925" y="1935"/>
                  </a:cubicBezTo>
                  <a:cubicBezTo>
                    <a:pt x="10145" y="1834"/>
                    <a:pt x="10078" y="0"/>
                    <a:pt x="8869"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18" name="Google Shape;1604;p41">
              <a:extLst>
                <a:ext uri="{FF2B5EF4-FFF2-40B4-BE49-F238E27FC236}">
                  <a16:creationId xmlns:a16="http://schemas.microsoft.com/office/drawing/2014/main" id="{F53F9EF1-A676-39DC-D76A-B4362C60524D}"/>
                </a:ext>
              </a:extLst>
            </p:cNvPr>
            <p:cNvSpPr/>
            <p:nvPr/>
          </p:nvSpPr>
          <p:spPr>
            <a:xfrm>
              <a:off x="7920783" y="3042395"/>
              <a:ext cx="93064" cy="43911"/>
            </a:xfrm>
            <a:custGeom>
              <a:avLst/>
              <a:gdLst/>
              <a:ahLst/>
              <a:cxnLst/>
              <a:rect l="l" t="t" r="r" b="b"/>
              <a:pathLst>
                <a:path w="7109" h="3357" extrusionOk="0">
                  <a:moveTo>
                    <a:pt x="5765" y="1"/>
                  </a:moveTo>
                  <a:cubicBezTo>
                    <a:pt x="5572" y="1"/>
                    <a:pt x="5366" y="68"/>
                    <a:pt x="5167" y="225"/>
                  </a:cubicBezTo>
                  <a:cubicBezTo>
                    <a:pt x="4088" y="1023"/>
                    <a:pt x="2839" y="1441"/>
                    <a:pt x="1535" y="1441"/>
                  </a:cubicBezTo>
                  <a:cubicBezTo>
                    <a:pt x="1390" y="1441"/>
                    <a:pt x="1243" y="1436"/>
                    <a:pt x="1096" y="1425"/>
                  </a:cubicBezTo>
                  <a:cubicBezTo>
                    <a:pt x="1064" y="1422"/>
                    <a:pt x="1032" y="1421"/>
                    <a:pt x="1000" y="1421"/>
                  </a:cubicBezTo>
                  <a:cubicBezTo>
                    <a:pt x="471" y="1421"/>
                    <a:pt x="53" y="1823"/>
                    <a:pt x="53" y="2365"/>
                  </a:cubicBezTo>
                  <a:cubicBezTo>
                    <a:pt x="0" y="2834"/>
                    <a:pt x="366" y="3304"/>
                    <a:pt x="888" y="3356"/>
                  </a:cubicBezTo>
                  <a:lnTo>
                    <a:pt x="1566" y="3356"/>
                  </a:lnTo>
                  <a:cubicBezTo>
                    <a:pt x="3288" y="3356"/>
                    <a:pt x="4959" y="2730"/>
                    <a:pt x="6316" y="1686"/>
                  </a:cubicBezTo>
                  <a:cubicBezTo>
                    <a:pt x="7108" y="1060"/>
                    <a:pt x="6534" y="1"/>
                    <a:pt x="5765"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19" name="Google Shape;1605;p41">
              <a:extLst>
                <a:ext uri="{FF2B5EF4-FFF2-40B4-BE49-F238E27FC236}">
                  <a16:creationId xmlns:a16="http://schemas.microsoft.com/office/drawing/2014/main" id="{2F448816-0E01-6F13-6825-7EB8DB73F4E0}"/>
                </a:ext>
              </a:extLst>
            </p:cNvPr>
            <p:cNvSpPr/>
            <p:nvPr/>
          </p:nvSpPr>
          <p:spPr>
            <a:xfrm>
              <a:off x="5646258" y="2986921"/>
              <a:ext cx="130517" cy="93237"/>
            </a:xfrm>
            <a:custGeom>
              <a:avLst/>
              <a:gdLst/>
              <a:ahLst/>
              <a:cxnLst/>
              <a:rect l="l" t="t" r="r" b="b"/>
              <a:pathLst>
                <a:path w="9970" h="7128" extrusionOk="0">
                  <a:moveTo>
                    <a:pt x="8841" y="1"/>
                  </a:moveTo>
                  <a:cubicBezTo>
                    <a:pt x="8710" y="1"/>
                    <a:pt x="8579" y="27"/>
                    <a:pt x="8456" y="82"/>
                  </a:cubicBezTo>
                  <a:cubicBezTo>
                    <a:pt x="5951" y="1439"/>
                    <a:pt x="3550" y="3057"/>
                    <a:pt x="1358" y="4935"/>
                  </a:cubicBezTo>
                  <a:lnTo>
                    <a:pt x="732" y="5405"/>
                  </a:lnTo>
                  <a:cubicBezTo>
                    <a:pt x="1" y="5979"/>
                    <a:pt x="418" y="7127"/>
                    <a:pt x="1306" y="7127"/>
                  </a:cubicBezTo>
                  <a:cubicBezTo>
                    <a:pt x="1514" y="7127"/>
                    <a:pt x="1723" y="7023"/>
                    <a:pt x="1880" y="6919"/>
                  </a:cubicBezTo>
                  <a:lnTo>
                    <a:pt x="2558" y="6449"/>
                  </a:lnTo>
                  <a:cubicBezTo>
                    <a:pt x="4646" y="4674"/>
                    <a:pt x="6942" y="3109"/>
                    <a:pt x="9343" y="1804"/>
                  </a:cubicBezTo>
                  <a:cubicBezTo>
                    <a:pt x="9813" y="1543"/>
                    <a:pt x="9970" y="969"/>
                    <a:pt x="9761" y="551"/>
                  </a:cubicBezTo>
                  <a:cubicBezTo>
                    <a:pt x="9568" y="205"/>
                    <a:pt x="9206" y="1"/>
                    <a:pt x="8841"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20" name="Google Shape;1606;p41">
              <a:extLst>
                <a:ext uri="{FF2B5EF4-FFF2-40B4-BE49-F238E27FC236}">
                  <a16:creationId xmlns:a16="http://schemas.microsoft.com/office/drawing/2014/main" id="{7F12173D-5C81-B3B6-A580-2BAFF482E38D}"/>
                </a:ext>
              </a:extLst>
            </p:cNvPr>
            <p:cNvSpPr/>
            <p:nvPr/>
          </p:nvSpPr>
          <p:spPr>
            <a:xfrm>
              <a:off x="5745331" y="2986764"/>
              <a:ext cx="128475" cy="81112"/>
            </a:xfrm>
            <a:custGeom>
              <a:avLst/>
              <a:gdLst/>
              <a:ahLst/>
              <a:cxnLst/>
              <a:rect l="l" t="t" r="r" b="b"/>
              <a:pathLst>
                <a:path w="9814" h="6201" extrusionOk="0">
                  <a:moveTo>
                    <a:pt x="8459" y="1"/>
                  </a:moveTo>
                  <a:cubicBezTo>
                    <a:pt x="8255" y="1"/>
                    <a:pt x="8038" y="75"/>
                    <a:pt x="7829" y="250"/>
                  </a:cubicBezTo>
                  <a:cubicBezTo>
                    <a:pt x="6316" y="1398"/>
                    <a:pt x="4698" y="2390"/>
                    <a:pt x="2976" y="3225"/>
                  </a:cubicBezTo>
                  <a:cubicBezTo>
                    <a:pt x="2245" y="3643"/>
                    <a:pt x="1514" y="4008"/>
                    <a:pt x="836" y="4426"/>
                  </a:cubicBezTo>
                  <a:cubicBezTo>
                    <a:pt x="1" y="4895"/>
                    <a:pt x="366" y="6200"/>
                    <a:pt x="1358" y="6200"/>
                  </a:cubicBezTo>
                  <a:cubicBezTo>
                    <a:pt x="1514" y="6148"/>
                    <a:pt x="1671" y="6148"/>
                    <a:pt x="1827" y="6043"/>
                  </a:cubicBezTo>
                  <a:cubicBezTo>
                    <a:pt x="2454" y="5678"/>
                    <a:pt x="3184" y="5313"/>
                    <a:pt x="3863" y="4895"/>
                  </a:cubicBezTo>
                  <a:cubicBezTo>
                    <a:pt x="5690" y="4008"/>
                    <a:pt x="7412" y="2912"/>
                    <a:pt x="9030" y="1712"/>
                  </a:cubicBezTo>
                  <a:cubicBezTo>
                    <a:pt x="9813" y="1052"/>
                    <a:pt x="9228" y="1"/>
                    <a:pt x="8459"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56" name="TextBox 55">
              <a:extLst>
                <a:ext uri="{FF2B5EF4-FFF2-40B4-BE49-F238E27FC236}">
                  <a16:creationId xmlns:a16="http://schemas.microsoft.com/office/drawing/2014/main" id="{471B0461-BF09-1D54-9EFB-0C69ABF1A542}"/>
                </a:ext>
              </a:extLst>
            </p:cNvPr>
            <p:cNvSpPr txBox="1"/>
            <p:nvPr/>
          </p:nvSpPr>
          <p:spPr>
            <a:xfrm>
              <a:off x="5968692" y="3242021"/>
              <a:ext cx="1565608" cy="861774"/>
            </a:xfrm>
            <a:prstGeom prst="rect">
              <a:avLst/>
            </a:prstGeom>
            <a:noFill/>
          </p:spPr>
          <p:txBody>
            <a:bodyPr wrap="square" rtlCol="0">
              <a:spAutoFit/>
            </a:bodyPr>
            <a:lstStyle/>
            <a:p>
              <a:pPr algn="ctr" defTabSz="685800">
                <a:spcBef>
                  <a:spcPts val="450"/>
                </a:spcBef>
                <a:defRPr/>
              </a:pPr>
              <a:r>
                <a:rPr lang="lt-LT" b="1" dirty="0">
                  <a:solidFill>
                    <a:srgbClr val="0070C0"/>
                  </a:solidFill>
                  <a:latin typeface="Aptos" panose="02110004020202020204"/>
                </a:rPr>
                <a:t>Poreikis mokytis</a:t>
              </a:r>
            </a:p>
          </p:txBody>
        </p:sp>
      </p:grpSp>
      <p:grpSp>
        <p:nvGrpSpPr>
          <p:cNvPr id="61" name="Grupė 60">
            <a:extLst>
              <a:ext uri="{FF2B5EF4-FFF2-40B4-BE49-F238E27FC236}">
                <a16:creationId xmlns:a16="http://schemas.microsoft.com/office/drawing/2014/main" id="{F69727F1-7A08-997C-BAB0-B15827286EED}"/>
              </a:ext>
            </a:extLst>
          </p:cNvPr>
          <p:cNvGrpSpPr/>
          <p:nvPr/>
        </p:nvGrpSpPr>
        <p:grpSpPr>
          <a:xfrm>
            <a:off x="4079444" y="1367170"/>
            <a:ext cx="1745784" cy="1381955"/>
            <a:chOff x="8351364" y="1720580"/>
            <a:chExt cx="2327712" cy="1842606"/>
          </a:xfrm>
        </p:grpSpPr>
        <p:sp>
          <p:nvSpPr>
            <p:cNvPr id="36" name="Google Shape;1630;p41">
              <a:extLst>
                <a:ext uri="{FF2B5EF4-FFF2-40B4-BE49-F238E27FC236}">
                  <a16:creationId xmlns:a16="http://schemas.microsoft.com/office/drawing/2014/main" id="{84C98C97-5B07-81CD-7777-506F46EAAEC5}"/>
                </a:ext>
              </a:extLst>
            </p:cNvPr>
            <p:cNvSpPr/>
            <p:nvPr/>
          </p:nvSpPr>
          <p:spPr>
            <a:xfrm>
              <a:off x="9419430" y="1920981"/>
              <a:ext cx="98923" cy="81217"/>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38" name="Google Shape;1632;p41">
              <a:extLst>
                <a:ext uri="{FF2B5EF4-FFF2-40B4-BE49-F238E27FC236}">
                  <a16:creationId xmlns:a16="http://schemas.microsoft.com/office/drawing/2014/main" id="{62A16942-10AC-A03C-172F-E6D3AAC6C597}"/>
                </a:ext>
              </a:extLst>
            </p:cNvPr>
            <p:cNvSpPr/>
            <p:nvPr/>
          </p:nvSpPr>
          <p:spPr>
            <a:xfrm>
              <a:off x="8351364" y="1720580"/>
              <a:ext cx="2327712" cy="1842606"/>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51427" tIns="51427" rIns="51427" bIns="51427" anchor="ctr" anchorCtr="0">
              <a:noAutofit/>
            </a:bodyPr>
            <a:lstStyle/>
            <a:p>
              <a:r>
                <a:rPr lang="en-GB" sz="1013"/>
                <a:t>   </a:t>
              </a:r>
              <a:endParaRPr sz="1013"/>
            </a:p>
          </p:txBody>
        </p:sp>
        <p:sp>
          <p:nvSpPr>
            <p:cNvPr id="39" name="Google Shape;1633;p41">
              <a:extLst>
                <a:ext uri="{FF2B5EF4-FFF2-40B4-BE49-F238E27FC236}">
                  <a16:creationId xmlns:a16="http://schemas.microsoft.com/office/drawing/2014/main" id="{88F625A9-9970-61D9-9C89-679BA39340EB}"/>
                </a:ext>
              </a:extLst>
            </p:cNvPr>
            <p:cNvSpPr/>
            <p:nvPr/>
          </p:nvSpPr>
          <p:spPr>
            <a:xfrm>
              <a:off x="9411095" y="1907063"/>
              <a:ext cx="200950" cy="182897"/>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40" name="Google Shape;1634;p41">
              <a:extLst>
                <a:ext uri="{FF2B5EF4-FFF2-40B4-BE49-F238E27FC236}">
                  <a16:creationId xmlns:a16="http://schemas.microsoft.com/office/drawing/2014/main" id="{C1195A5B-9C33-CAC1-AD32-5DB063D18C17}"/>
                </a:ext>
              </a:extLst>
            </p:cNvPr>
            <p:cNvSpPr/>
            <p:nvPr/>
          </p:nvSpPr>
          <p:spPr>
            <a:xfrm>
              <a:off x="9537380" y="1981362"/>
              <a:ext cx="81938" cy="68704"/>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43" name="Google Shape;1637;p41">
              <a:extLst>
                <a:ext uri="{FF2B5EF4-FFF2-40B4-BE49-F238E27FC236}">
                  <a16:creationId xmlns:a16="http://schemas.microsoft.com/office/drawing/2014/main" id="{DDE7BBF0-193A-C28D-47DC-209D618E98A0}"/>
                </a:ext>
              </a:extLst>
            </p:cNvPr>
            <p:cNvSpPr/>
            <p:nvPr/>
          </p:nvSpPr>
          <p:spPr>
            <a:xfrm>
              <a:off x="9783767" y="2285654"/>
              <a:ext cx="85388" cy="101162"/>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44" name="Google Shape;1638;p41">
              <a:extLst>
                <a:ext uri="{FF2B5EF4-FFF2-40B4-BE49-F238E27FC236}">
                  <a16:creationId xmlns:a16="http://schemas.microsoft.com/office/drawing/2014/main" id="{5C7A6EEB-A6C4-1B03-655F-D7AE7ADC52C9}"/>
                </a:ext>
              </a:extLst>
            </p:cNvPr>
            <p:cNvSpPr/>
            <p:nvPr/>
          </p:nvSpPr>
          <p:spPr>
            <a:xfrm>
              <a:off x="9901975" y="2272136"/>
              <a:ext cx="72598" cy="60812"/>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46" name="Google Shape;1640;p41">
              <a:extLst>
                <a:ext uri="{FF2B5EF4-FFF2-40B4-BE49-F238E27FC236}">
                  <a16:creationId xmlns:a16="http://schemas.microsoft.com/office/drawing/2014/main" id="{51B8D4F8-9035-5EAC-0B3A-14B3EF45640F}"/>
                </a:ext>
              </a:extLst>
            </p:cNvPr>
            <p:cNvSpPr/>
            <p:nvPr/>
          </p:nvSpPr>
          <p:spPr>
            <a:xfrm>
              <a:off x="9267424" y="1746465"/>
              <a:ext cx="516372" cy="595668"/>
            </a:xfrm>
            <a:custGeom>
              <a:avLst/>
              <a:gdLst/>
              <a:ahLst/>
              <a:cxnLst/>
              <a:rect l="l" t="t" r="r" b="b"/>
              <a:pathLst>
                <a:path w="17967" h="20756" extrusionOk="0">
                  <a:moveTo>
                    <a:pt x="8175" y="6081"/>
                  </a:moveTo>
                  <a:cubicBezTo>
                    <a:pt x="8318" y="6081"/>
                    <a:pt x="8465" y="6155"/>
                    <a:pt x="8549" y="6303"/>
                  </a:cubicBezTo>
                  <a:cubicBezTo>
                    <a:pt x="8694" y="6484"/>
                    <a:pt x="8658" y="6810"/>
                    <a:pt x="8440" y="6955"/>
                  </a:cubicBezTo>
                  <a:cubicBezTo>
                    <a:pt x="7970" y="7281"/>
                    <a:pt x="7535" y="7643"/>
                    <a:pt x="7064" y="8005"/>
                  </a:cubicBezTo>
                  <a:cubicBezTo>
                    <a:pt x="6738" y="8295"/>
                    <a:pt x="6412" y="8585"/>
                    <a:pt x="6086" y="8802"/>
                  </a:cubicBezTo>
                  <a:cubicBezTo>
                    <a:pt x="5977" y="8875"/>
                    <a:pt x="5905" y="8911"/>
                    <a:pt x="5796" y="8911"/>
                  </a:cubicBezTo>
                  <a:cubicBezTo>
                    <a:pt x="5651" y="8911"/>
                    <a:pt x="5507" y="8839"/>
                    <a:pt x="5398" y="8730"/>
                  </a:cubicBezTo>
                  <a:cubicBezTo>
                    <a:pt x="5253" y="8513"/>
                    <a:pt x="5289" y="8223"/>
                    <a:pt x="5507" y="8078"/>
                  </a:cubicBezTo>
                  <a:cubicBezTo>
                    <a:pt x="5833" y="7824"/>
                    <a:pt x="6159" y="7571"/>
                    <a:pt x="6485" y="7281"/>
                  </a:cubicBezTo>
                  <a:cubicBezTo>
                    <a:pt x="6955" y="6919"/>
                    <a:pt x="7390" y="6520"/>
                    <a:pt x="7897" y="6194"/>
                  </a:cubicBezTo>
                  <a:cubicBezTo>
                    <a:pt x="7973" y="6119"/>
                    <a:pt x="8073" y="6081"/>
                    <a:pt x="8175" y="6081"/>
                  </a:cubicBezTo>
                  <a:close/>
                  <a:moveTo>
                    <a:pt x="11674" y="8193"/>
                  </a:moveTo>
                  <a:cubicBezTo>
                    <a:pt x="11847" y="8193"/>
                    <a:pt x="12024" y="8291"/>
                    <a:pt x="12099" y="8440"/>
                  </a:cubicBezTo>
                  <a:cubicBezTo>
                    <a:pt x="12244" y="8657"/>
                    <a:pt x="12135" y="8983"/>
                    <a:pt x="11918" y="9092"/>
                  </a:cubicBezTo>
                  <a:cubicBezTo>
                    <a:pt x="11338" y="9418"/>
                    <a:pt x="10831" y="9853"/>
                    <a:pt x="10396" y="10396"/>
                  </a:cubicBezTo>
                  <a:cubicBezTo>
                    <a:pt x="10324" y="10505"/>
                    <a:pt x="10179" y="10541"/>
                    <a:pt x="10034" y="10577"/>
                  </a:cubicBezTo>
                  <a:cubicBezTo>
                    <a:pt x="10019" y="10578"/>
                    <a:pt x="10005" y="10579"/>
                    <a:pt x="9991" y="10579"/>
                  </a:cubicBezTo>
                  <a:cubicBezTo>
                    <a:pt x="9585" y="10579"/>
                    <a:pt x="9392" y="10095"/>
                    <a:pt x="9672" y="9780"/>
                  </a:cubicBezTo>
                  <a:cubicBezTo>
                    <a:pt x="10179" y="9165"/>
                    <a:pt x="10759" y="8657"/>
                    <a:pt x="11447" y="8259"/>
                  </a:cubicBezTo>
                  <a:cubicBezTo>
                    <a:pt x="11515" y="8214"/>
                    <a:pt x="11594" y="8193"/>
                    <a:pt x="11674" y="8193"/>
                  </a:cubicBezTo>
                  <a:close/>
                  <a:moveTo>
                    <a:pt x="11447" y="5624"/>
                  </a:moveTo>
                  <a:cubicBezTo>
                    <a:pt x="11565" y="5624"/>
                    <a:pt x="11682" y="5669"/>
                    <a:pt x="11773" y="5760"/>
                  </a:cubicBezTo>
                  <a:cubicBezTo>
                    <a:pt x="11954" y="5941"/>
                    <a:pt x="11954" y="6267"/>
                    <a:pt x="11773" y="6448"/>
                  </a:cubicBezTo>
                  <a:cubicBezTo>
                    <a:pt x="9926" y="8331"/>
                    <a:pt x="7789" y="10468"/>
                    <a:pt x="5833" y="11881"/>
                  </a:cubicBezTo>
                  <a:cubicBezTo>
                    <a:pt x="5748" y="11952"/>
                    <a:pt x="5652" y="11984"/>
                    <a:pt x="5558" y="11984"/>
                  </a:cubicBezTo>
                  <a:cubicBezTo>
                    <a:pt x="5411" y="11984"/>
                    <a:pt x="5269" y="11905"/>
                    <a:pt x="5181" y="11772"/>
                  </a:cubicBezTo>
                  <a:cubicBezTo>
                    <a:pt x="4999" y="11591"/>
                    <a:pt x="5072" y="11265"/>
                    <a:pt x="5289" y="11120"/>
                  </a:cubicBezTo>
                  <a:cubicBezTo>
                    <a:pt x="7209" y="9744"/>
                    <a:pt x="9310" y="7643"/>
                    <a:pt x="11121" y="5760"/>
                  </a:cubicBezTo>
                  <a:cubicBezTo>
                    <a:pt x="11211" y="5669"/>
                    <a:pt x="11329" y="5624"/>
                    <a:pt x="11447" y="5624"/>
                  </a:cubicBezTo>
                  <a:close/>
                  <a:moveTo>
                    <a:pt x="6412" y="1"/>
                  </a:moveTo>
                  <a:cubicBezTo>
                    <a:pt x="6303" y="37"/>
                    <a:pt x="6195" y="73"/>
                    <a:pt x="6122" y="145"/>
                  </a:cubicBezTo>
                  <a:cubicBezTo>
                    <a:pt x="5398" y="580"/>
                    <a:pt x="4746" y="1123"/>
                    <a:pt x="4166" y="1739"/>
                  </a:cubicBezTo>
                  <a:cubicBezTo>
                    <a:pt x="4070" y="1836"/>
                    <a:pt x="3941" y="1884"/>
                    <a:pt x="3812" y="1884"/>
                  </a:cubicBezTo>
                  <a:cubicBezTo>
                    <a:pt x="3748" y="1884"/>
                    <a:pt x="3683" y="1872"/>
                    <a:pt x="3623" y="1848"/>
                  </a:cubicBezTo>
                  <a:lnTo>
                    <a:pt x="1921" y="1051"/>
                  </a:lnTo>
                  <a:cubicBezTo>
                    <a:pt x="762" y="6991"/>
                    <a:pt x="146" y="13040"/>
                    <a:pt x="1" y="19089"/>
                  </a:cubicBezTo>
                  <a:lnTo>
                    <a:pt x="870" y="18437"/>
                  </a:lnTo>
                  <a:cubicBezTo>
                    <a:pt x="946" y="18377"/>
                    <a:pt x="1040" y="18348"/>
                    <a:pt x="1135" y="18348"/>
                  </a:cubicBezTo>
                  <a:cubicBezTo>
                    <a:pt x="1268" y="18348"/>
                    <a:pt x="1402" y="18404"/>
                    <a:pt x="1486" y="18510"/>
                  </a:cubicBezTo>
                  <a:cubicBezTo>
                    <a:pt x="2138" y="19198"/>
                    <a:pt x="2899" y="19850"/>
                    <a:pt x="3659" y="20393"/>
                  </a:cubicBezTo>
                  <a:lnTo>
                    <a:pt x="6340" y="19270"/>
                  </a:lnTo>
                  <a:cubicBezTo>
                    <a:pt x="6847" y="19017"/>
                    <a:pt x="7426" y="18836"/>
                    <a:pt x="8042" y="18799"/>
                  </a:cubicBezTo>
                  <a:cubicBezTo>
                    <a:pt x="8223" y="18799"/>
                    <a:pt x="8440" y="18836"/>
                    <a:pt x="8622" y="18908"/>
                  </a:cubicBezTo>
                  <a:cubicBezTo>
                    <a:pt x="9165" y="19089"/>
                    <a:pt x="9636" y="19451"/>
                    <a:pt x="9926" y="19958"/>
                  </a:cubicBezTo>
                  <a:lnTo>
                    <a:pt x="10034" y="20140"/>
                  </a:lnTo>
                  <a:cubicBezTo>
                    <a:pt x="10201" y="20474"/>
                    <a:pt x="10537" y="20652"/>
                    <a:pt x="10875" y="20652"/>
                  </a:cubicBezTo>
                  <a:cubicBezTo>
                    <a:pt x="11123" y="20652"/>
                    <a:pt x="11372" y="20556"/>
                    <a:pt x="11556" y="20357"/>
                  </a:cubicBezTo>
                  <a:lnTo>
                    <a:pt x="12497" y="19524"/>
                  </a:lnTo>
                  <a:cubicBezTo>
                    <a:pt x="12678" y="19343"/>
                    <a:pt x="12932" y="19234"/>
                    <a:pt x="13222" y="19198"/>
                  </a:cubicBezTo>
                  <a:lnTo>
                    <a:pt x="13258" y="19198"/>
                  </a:lnTo>
                  <a:cubicBezTo>
                    <a:pt x="13548" y="19198"/>
                    <a:pt x="13801" y="19306"/>
                    <a:pt x="14019" y="19451"/>
                  </a:cubicBezTo>
                  <a:cubicBezTo>
                    <a:pt x="14598" y="19850"/>
                    <a:pt x="15178" y="20284"/>
                    <a:pt x="15721" y="20755"/>
                  </a:cubicBezTo>
                  <a:cubicBezTo>
                    <a:pt x="16989" y="17133"/>
                    <a:pt x="17134" y="13294"/>
                    <a:pt x="17278" y="9599"/>
                  </a:cubicBezTo>
                  <a:cubicBezTo>
                    <a:pt x="17315" y="6919"/>
                    <a:pt x="17532" y="4238"/>
                    <a:pt x="17967" y="1594"/>
                  </a:cubicBezTo>
                  <a:lnTo>
                    <a:pt x="17967" y="1594"/>
                  </a:lnTo>
                  <a:lnTo>
                    <a:pt x="14924" y="2826"/>
                  </a:lnTo>
                  <a:cubicBezTo>
                    <a:pt x="14867" y="2854"/>
                    <a:pt x="14806" y="2868"/>
                    <a:pt x="14743" y="2868"/>
                  </a:cubicBezTo>
                  <a:cubicBezTo>
                    <a:pt x="14568" y="2868"/>
                    <a:pt x="14389" y="2760"/>
                    <a:pt x="14308" y="2572"/>
                  </a:cubicBezTo>
                  <a:cubicBezTo>
                    <a:pt x="14055" y="1993"/>
                    <a:pt x="13620" y="1522"/>
                    <a:pt x="13077" y="1160"/>
                  </a:cubicBezTo>
                  <a:cubicBezTo>
                    <a:pt x="12932" y="1015"/>
                    <a:pt x="12715" y="942"/>
                    <a:pt x="12461" y="906"/>
                  </a:cubicBezTo>
                  <a:cubicBezTo>
                    <a:pt x="12280" y="942"/>
                    <a:pt x="12099" y="979"/>
                    <a:pt x="11954" y="1051"/>
                  </a:cubicBezTo>
                  <a:cubicBezTo>
                    <a:pt x="11121" y="1413"/>
                    <a:pt x="10360" y="1775"/>
                    <a:pt x="9600" y="2210"/>
                  </a:cubicBezTo>
                  <a:cubicBezTo>
                    <a:pt x="9532" y="2251"/>
                    <a:pt x="9454" y="2271"/>
                    <a:pt x="9375" y="2271"/>
                  </a:cubicBezTo>
                  <a:cubicBezTo>
                    <a:pt x="9244" y="2271"/>
                    <a:pt x="9111" y="2215"/>
                    <a:pt x="9020" y="2101"/>
                  </a:cubicBezTo>
                  <a:cubicBezTo>
                    <a:pt x="8332" y="1413"/>
                    <a:pt x="7535" y="761"/>
                    <a:pt x="6702" y="145"/>
                  </a:cubicBezTo>
                  <a:cubicBezTo>
                    <a:pt x="6629" y="73"/>
                    <a:pt x="6521" y="37"/>
                    <a:pt x="6412" y="1"/>
                  </a:cubicBezTo>
                  <a:close/>
                </a:path>
              </a:pathLst>
            </a:custGeom>
            <a:solidFill>
              <a:schemeClr val="accent3"/>
            </a:solidFill>
            <a:ln>
              <a:noFill/>
            </a:ln>
          </p:spPr>
          <p:txBody>
            <a:bodyPr spcFirstLastPara="1" wrap="square" lIns="51427" tIns="51427" rIns="51427" bIns="51427" anchor="ctr" anchorCtr="0">
              <a:noAutofit/>
            </a:bodyPr>
            <a:lstStyle/>
            <a:p>
              <a:r>
                <a:rPr lang="en-GB" sz="1013"/>
                <a:t> </a:t>
              </a:r>
              <a:endParaRPr sz="1013"/>
            </a:p>
          </p:txBody>
        </p:sp>
        <p:sp>
          <p:nvSpPr>
            <p:cNvPr id="57" name="TextBox 56">
              <a:extLst>
                <a:ext uri="{FF2B5EF4-FFF2-40B4-BE49-F238E27FC236}">
                  <a16:creationId xmlns:a16="http://schemas.microsoft.com/office/drawing/2014/main" id="{4F195392-ADF6-85C9-E2F9-6F899C5DD29C}"/>
                </a:ext>
              </a:extLst>
            </p:cNvPr>
            <p:cNvSpPr txBox="1"/>
            <p:nvPr/>
          </p:nvSpPr>
          <p:spPr>
            <a:xfrm>
              <a:off x="8663716" y="2491708"/>
              <a:ext cx="1565608" cy="492442"/>
            </a:xfrm>
            <a:prstGeom prst="rect">
              <a:avLst/>
            </a:prstGeom>
            <a:noFill/>
          </p:spPr>
          <p:txBody>
            <a:bodyPr wrap="square" rtlCol="0">
              <a:spAutoFit/>
            </a:bodyPr>
            <a:lstStyle/>
            <a:p>
              <a:pPr algn="ctr" defTabSz="685800">
                <a:spcBef>
                  <a:spcPts val="450"/>
                </a:spcBef>
                <a:defRPr/>
              </a:pPr>
              <a:r>
                <a:rPr lang="lt-LT" b="1" dirty="0">
                  <a:solidFill>
                    <a:srgbClr val="0070C0"/>
                  </a:solidFill>
                  <a:latin typeface="Aptos" panose="02110004020202020204"/>
                </a:rPr>
                <a:t>Refleksija </a:t>
              </a:r>
            </a:p>
          </p:txBody>
        </p:sp>
      </p:grpSp>
      <p:grpSp>
        <p:nvGrpSpPr>
          <p:cNvPr id="62" name="Grupė 61">
            <a:extLst>
              <a:ext uri="{FF2B5EF4-FFF2-40B4-BE49-F238E27FC236}">
                <a16:creationId xmlns:a16="http://schemas.microsoft.com/office/drawing/2014/main" id="{D9772FC1-D2AF-D0FB-95BE-52DC86026F86}"/>
              </a:ext>
            </a:extLst>
          </p:cNvPr>
          <p:cNvGrpSpPr/>
          <p:nvPr/>
        </p:nvGrpSpPr>
        <p:grpSpPr>
          <a:xfrm>
            <a:off x="4572001" y="2791118"/>
            <a:ext cx="2103542" cy="1381955"/>
            <a:chOff x="5403027" y="2654811"/>
            <a:chExt cx="2804723" cy="1842606"/>
          </a:xfrm>
        </p:grpSpPr>
        <p:sp>
          <p:nvSpPr>
            <p:cNvPr id="63" name="Google Shape;1599;p41">
              <a:extLst>
                <a:ext uri="{FF2B5EF4-FFF2-40B4-BE49-F238E27FC236}">
                  <a16:creationId xmlns:a16="http://schemas.microsoft.com/office/drawing/2014/main" id="{872D7638-5D2C-CC6C-D3EE-CAA9C7CBB85D}"/>
                </a:ext>
              </a:extLst>
            </p:cNvPr>
            <p:cNvSpPr/>
            <p:nvPr/>
          </p:nvSpPr>
          <p:spPr>
            <a:xfrm>
              <a:off x="5436514" y="2683508"/>
              <a:ext cx="674371" cy="615105"/>
            </a:xfrm>
            <a:custGeom>
              <a:avLst/>
              <a:gdLst/>
              <a:ahLst/>
              <a:cxnLst/>
              <a:rect l="l" t="t" r="r" b="b"/>
              <a:pathLst>
                <a:path w="51514" h="47025" extrusionOk="0">
                  <a:moveTo>
                    <a:pt x="32049" y="23185"/>
                  </a:moveTo>
                  <a:cubicBezTo>
                    <a:pt x="32818" y="23185"/>
                    <a:pt x="33403" y="24236"/>
                    <a:pt x="32620" y="24896"/>
                  </a:cubicBezTo>
                  <a:cubicBezTo>
                    <a:pt x="31002" y="26096"/>
                    <a:pt x="29280" y="27192"/>
                    <a:pt x="27453" y="28079"/>
                  </a:cubicBezTo>
                  <a:cubicBezTo>
                    <a:pt x="26774" y="28497"/>
                    <a:pt x="26044" y="28862"/>
                    <a:pt x="25417" y="29227"/>
                  </a:cubicBezTo>
                  <a:cubicBezTo>
                    <a:pt x="25261" y="29332"/>
                    <a:pt x="25104" y="29332"/>
                    <a:pt x="24948" y="29384"/>
                  </a:cubicBezTo>
                  <a:lnTo>
                    <a:pt x="24895" y="29384"/>
                  </a:lnTo>
                  <a:cubicBezTo>
                    <a:pt x="23956" y="29384"/>
                    <a:pt x="23591" y="28079"/>
                    <a:pt x="24426" y="27610"/>
                  </a:cubicBezTo>
                  <a:cubicBezTo>
                    <a:pt x="25104" y="27192"/>
                    <a:pt x="25835" y="26827"/>
                    <a:pt x="26566" y="26409"/>
                  </a:cubicBezTo>
                  <a:cubicBezTo>
                    <a:pt x="28288" y="25574"/>
                    <a:pt x="29906" y="24582"/>
                    <a:pt x="31419" y="23434"/>
                  </a:cubicBezTo>
                  <a:cubicBezTo>
                    <a:pt x="31628" y="23259"/>
                    <a:pt x="31845" y="23185"/>
                    <a:pt x="32049" y="23185"/>
                  </a:cubicBezTo>
                  <a:close/>
                  <a:moveTo>
                    <a:pt x="24913" y="23178"/>
                  </a:moveTo>
                  <a:cubicBezTo>
                    <a:pt x="25812" y="23178"/>
                    <a:pt x="26310" y="24502"/>
                    <a:pt x="25313" y="25000"/>
                  </a:cubicBezTo>
                  <a:cubicBezTo>
                    <a:pt x="22912" y="26305"/>
                    <a:pt x="20616" y="27870"/>
                    <a:pt x="18528" y="29645"/>
                  </a:cubicBezTo>
                  <a:lnTo>
                    <a:pt x="17902" y="30115"/>
                  </a:lnTo>
                  <a:cubicBezTo>
                    <a:pt x="17745" y="30219"/>
                    <a:pt x="17536" y="30323"/>
                    <a:pt x="17328" y="30323"/>
                  </a:cubicBezTo>
                  <a:cubicBezTo>
                    <a:pt x="16388" y="30323"/>
                    <a:pt x="16023" y="29175"/>
                    <a:pt x="16754" y="28601"/>
                  </a:cubicBezTo>
                  <a:lnTo>
                    <a:pt x="17328" y="28131"/>
                  </a:lnTo>
                  <a:cubicBezTo>
                    <a:pt x="19572" y="26253"/>
                    <a:pt x="21921" y="24635"/>
                    <a:pt x="24478" y="23278"/>
                  </a:cubicBezTo>
                  <a:cubicBezTo>
                    <a:pt x="24630" y="23209"/>
                    <a:pt x="24776" y="23178"/>
                    <a:pt x="24913" y="23178"/>
                  </a:cubicBezTo>
                  <a:close/>
                  <a:moveTo>
                    <a:pt x="36065" y="0"/>
                  </a:moveTo>
                  <a:lnTo>
                    <a:pt x="0" y="32672"/>
                  </a:lnTo>
                  <a:lnTo>
                    <a:pt x="18789" y="47025"/>
                  </a:lnTo>
                  <a:cubicBezTo>
                    <a:pt x="30167" y="36378"/>
                    <a:pt x="41179" y="25156"/>
                    <a:pt x="51513" y="13570"/>
                  </a:cubicBezTo>
                  <a:cubicBezTo>
                    <a:pt x="46920" y="8507"/>
                    <a:pt x="41388" y="4175"/>
                    <a:pt x="36065" y="0"/>
                  </a:cubicBezTo>
                  <a:close/>
                </a:path>
              </a:pathLst>
            </a:custGeom>
            <a:solidFill>
              <a:schemeClr val="accent4"/>
            </a:solidFill>
            <a:ln>
              <a:noFill/>
            </a:ln>
          </p:spPr>
          <p:txBody>
            <a:bodyPr spcFirstLastPara="1" wrap="square" lIns="51427" tIns="51427" rIns="51427" bIns="51427" anchor="ctr" anchorCtr="0">
              <a:noAutofit/>
            </a:bodyPr>
            <a:lstStyle/>
            <a:p>
              <a:endParaRPr sz="1013"/>
            </a:p>
          </p:txBody>
        </p:sp>
        <p:sp>
          <p:nvSpPr>
            <p:cNvPr id="64" name="Google Shape;1600;p41">
              <a:extLst>
                <a:ext uri="{FF2B5EF4-FFF2-40B4-BE49-F238E27FC236}">
                  <a16:creationId xmlns:a16="http://schemas.microsoft.com/office/drawing/2014/main" id="{C43FF054-2211-8952-C9DC-CC47E0FB7F0C}"/>
                </a:ext>
              </a:extLst>
            </p:cNvPr>
            <p:cNvSpPr/>
            <p:nvPr/>
          </p:nvSpPr>
          <p:spPr>
            <a:xfrm>
              <a:off x="7499213" y="2683508"/>
              <a:ext cx="674384" cy="614425"/>
            </a:xfrm>
            <a:custGeom>
              <a:avLst/>
              <a:gdLst/>
              <a:ahLst/>
              <a:cxnLst/>
              <a:rect l="l" t="t" r="r" b="b"/>
              <a:pathLst>
                <a:path w="51515" h="46973" extrusionOk="0">
                  <a:moveTo>
                    <a:pt x="27478" y="21746"/>
                  </a:moveTo>
                  <a:cubicBezTo>
                    <a:pt x="27934" y="21746"/>
                    <a:pt x="28353" y="22085"/>
                    <a:pt x="28446" y="22547"/>
                  </a:cubicBezTo>
                  <a:lnTo>
                    <a:pt x="28393" y="22547"/>
                  </a:lnTo>
                  <a:cubicBezTo>
                    <a:pt x="28498" y="23069"/>
                    <a:pt x="28185" y="23539"/>
                    <a:pt x="27663" y="23643"/>
                  </a:cubicBezTo>
                  <a:cubicBezTo>
                    <a:pt x="26514" y="23904"/>
                    <a:pt x="25418" y="24269"/>
                    <a:pt x="24375" y="24687"/>
                  </a:cubicBezTo>
                  <a:cubicBezTo>
                    <a:pt x="23644" y="25000"/>
                    <a:pt x="22861" y="25313"/>
                    <a:pt x="22078" y="25522"/>
                  </a:cubicBezTo>
                  <a:cubicBezTo>
                    <a:pt x="21974" y="25522"/>
                    <a:pt x="21869" y="25574"/>
                    <a:pt x="21817" y="25574"/>
                  </a:cubicBezTo>
                  <a:cubicBezTo>
                    <a:pt x="20721" y="25522"/>
                    <a:pt x="20512" y="24008"/>
                    <a:pt x="21504" y="23695"/>
                  </a:cubicBezTo>
                  <a:cubicBezTo>
                    <a:pt x="22235" y="23486"/>
                    <a:pt x="22965" y="23225"/>
                    <a:pt x="23696" y="22912"/>
                  </a:cubicBezTo>
                  <a:cubicBezTo>
                    <a:pt x="24844" y="22443"/>
                    <a:pt x="26045" y="22025"/>
                    <a:pt x="27297" y="21764"/>
                  </a:cubicBezTo>
                  <a:cubicBezTo>
                    <a:pt x="27358" y="21752"/>
                    <a:pt x="27418" y="21746"/>
                    <a:pt x="27478" y="21746"/>
                  </a:cubicBezTo>
                  <a:close/>
                  <a:moveTo>
                    <a:pt x="33189" y="25099"/>
                  </a:moveTo>
                  <a:cubicBezTo>
                    <a:pt x="33670" y="25099"/>
                    <a:pt x="34086" y="25454"/>
                    <a:pt x="34134" y="25992"/>
                  </a:cubicBezTo>
                  <a:lnTo>
                    <a:pt x="34082" y="25939"/>
                  </a:lnTo>
                  <a:lnTo>
                    <a:pt x="34082" y="25939"/>
                  </a:lnTo>
                  <a:cubicBezTo>
                    <a:pt x="34134" y="26461"/>
                    <a:pt x="33769" y="26931"/>
                    <a:pt x="33247" y="26983"/>
                  </a:cubicBezTo>
                  <a:cubicBezTo>
                    <a:pt x="31681" y="27192"/>
                    <a:pt x="30168" y="27610"/>
                    <a:pt x="28759" y="28288"/>
                  </a:cubicBezTo>
                  <a:cubicBezTo>
                    <a:pt x="27819" y="28706"/>
                    <a:pt x="26828" y="29019"/>
                    <a:pt x="25836" y="29332"/>
                  </a:cubicBezTo>
                  <a:lnTo>
                    <a:pt x="25575" y="29332"/>
                  </a:lnTo>
                  <a:cubicBezTo>
                    <a:pt x="24479" y="29280"/>
                    <a:pt x="24270" y="27766"/>
                    <a:pt x="25314" y="27453"/>
                  </a:cubicBezTo>
                  <a:cubicBezTo>
                    <a:pt x="26253" y="27192"/>
                    <a:pt x="27193" y="26879"/>
                    <a:pt x="28080" y="26513"/>
                  </a:cubicBezTo>
                  <a:cubicBezTo>
                    <a:pt x="29698" y="25783"/>
                    <a:pt x="31368" y="25313"/>
                    <a:pt x="33091" y="25104"/>
                  </a:cubicBezTo>
                  <a:cubicBezTo>
                    <a:pt x="33124" y="25101"/>
                    <a:pt x="33157" y="25099"/>
                    <a:pt x="33189" y="25099"/>
                  </a:cubicBezTo>
                  <a:close/>
                  <a:moveTo>
                    <a:pt x="37929" y="27460"/>
                  </a:moveTo>
                  <a:cubicBezTo>
                    <a:pt x="38215" y="27460"/>
                    <a:pt x="38496" y="27580"/>
                    <a:pt x="38675" y="27818"/>
                  </a:cubicBezTo>
                  <a:cubicBezTo>
                    <a:pt x="38988" y="28236"/>
                    <a:pt x="38884" y="28810"/>
                    <a:pt x="38519" y="29123"/>
                  </a:cubicBezTo>
                  <a:cubicBezTo>
                    <a:pt x="37162" y="30219"/>
                    <a:pt x="35491" y="30793"/>
                    <a:pt x="33769" y="30793"/>
                  </a:cubicBezTo>
                  <a:lnTo>
                    <a:pt x="33091" y="30793"/>
                  </a:lnTo>
                  <a:cubicBezTo>
                    <a:pt x="32569" y="30741"/>
                    <a:pt x="32203" y="30271"/>
                    <a:pt x="32256" y="29802"/>
                  </a:cubicBezTo>
                  <a:cubicBezTo>
                    <a:pt x="32305" y="29309"/>
                    <a:pt x="32679" y="28910"/>
                    <a:pt x="33159" y="28910"/>
                  </a:cubicBezTo>
                  <a:cubicBezTo>
                    <a:pt x="33188" y="28910"/>
                    <a:pt x="33217" y="28911"/>
                    <a:pt x="33247" y="28914"/>
                  </a:cubicBezTo>
                  <a:cubicBezTo>
                    <a:pt x="33393" y="28925"/>
                    <a:pt x="33539" y="28930"/>
                    <a:pt x="33685" y="28930"/>
                  </a:cubicBezTo>
                  <a:cubicBezTo>
                    <a:pt x="34998" y="28930"/>
                    <a:pt x="36285" y="28507"/>
                    <a:pt x="37318" y="27662"/>
                  </a:cubicBezTo>
                  <a:cubicBezTo>
                    <a:pt x="37497" y="27527"/>
                    <a:pt x="37714" y="27460"/>
                    <a:pt x="37929" y="27460"/>
                  </a:cubicBezTo>
                  <a:close/>
                  <a:moveTo>
                    <a:pt x="15502" y="0"/>
                  </a:moveTo>
                  <a:cubicBezTo>
                    <a:pt x="10126" y="4175"/>
                    <a:pt x="4646" y="8507"/>
                    <a:pt x="1" y="13570"/>
                  </a:cubicBezTo>
                  <a:cubicBezTo>
                    <a:pt x="10335" y="25156"/>
                    <a:pt x="21347" y="36378"/>
                    <a:pt x="32725" y="46973"/>
                  </a:cubicBezTo>
                  <a:lnTo>
                    <a:pt x="51514" y="32620"/>
                  </a:lnTo>
                  <a:lnTo>
                    <a:pt x="15502" y="0"/>
                  </a:lnTo>
                  <a:close/>
                </a:path>
              </a:pathLst>
            </a:custGeom>
            <a:solidFill>
              <a:schemeClr val="accent4"/>
            </a:solidFill>
            <a:ln>
              <a:noFill/>
            </a:ln>
          </p:spPr>
          <p:txBody>
            <a:bodyPr spcFirstLastPara="1" wrap="square" lIns="51427" tIns="51427" rIns="51427" bIns="51427" anchor="ctr" anchorCtr="0">
              <a:noAutofit/>
            </a:bodyPr>
            <a:lstStyle/>
            <a:p>
              <a:endParaRPr sz="1013"/>
            </a:p>
          </p:txBody>
        </p:sp>
        <p:sp>
          <p:nvSpPr>
            <p:cNvPr id="65" name="Google Shape;1601;p41">
              <a:extLst>
                <a:ext uri="{FF2B5EF4-FFF2-40B4-BE49-F238E27FC236}">
                  <a16:creationId xmlns:a16="http://schemas.microsoft.com/office/drawing/2014/main" id="{F2B8BC50-6311-D7FC-ECCD-1F9BD99D8EBA}"/>
                </a:ext>
              </a:extLst>
            </p:cNvPr>
            <p:cNvSpPr/>
            <p:nvPr/>
          </p:nvSpPr>
          <p:spPr>
            <a:xfrm>
              <a:off x="5403027" y="2654811"/>
              <a:ext cx="2804723" cy="1842606"/>
            </a:xfrm>
            <a:custGeom>
              <a:avLst/>
              <a:gdLst/>
              <a:ahLst/>
              <a:cxnLst/>
              <a:rect l="l" t="t" r="r" b="b"/>
              <a:pathLst>
                <a:path w="214248" h="208770" extrusionOk="0">
                  <a:moveTo>
                    <a:pt x="38623" y="2194"/>
                  </a:moveTo>
                  <a:cubicBezTo>
                    <a:pt x="43946" y="6369"/>
                    <a:pt x="49478" y="10649"/>
                    <a:pt x="54123" y="15764"/>
                  </a:cubicBezTo>
                  <a:cubicBezTo>
                    <a:pt x="43737" y="27350"/>
                    <a:pt x="32725" y="38572"/>
                    <a:pt x="21347" y="49167"/>
                  </a:cubicBezTo>
                  <a:lnTo>
                    <a:pt x="2558" y="34866"/>
                  </a:lnTo>
                  <a:lnTo>
                    <a:pt x="38623" y="2194"/>
                  </a:lnTo>
                  <a:close/>
                  <a:moveTo>
                    <a:pt x="175626" y="2194"/>
                  </a:moveTo>
                  <a:lnTo>
                    <a:pt x="211638" y="34866"/>
                  </a:lnTo>
                  <a:lnTo>
                    <a:pt x="192849" y="49219"/>
                  </a:lnTo>
                  <a:cubicBezTo>
                    <a:pt x="181471" y="38572"/>
                    <a:pt x="170459" y="27350"/>
                    <a:pt x="160125" y="15764"/>
                  </a:cubicBezTo>
                  <a:cubicBezTo>
                    <a:pt x="164770" y="10701"/>
                    <a:pt x="170250" y="6369"/>
                    <a:pt x="175626" y="2194"/>
                  </a:cubicBezTo>
                  <a:close/>
                  <a:moveTo>
                    <a:pt x="44781" y="28655"/>
                  </a:moveTo>
                  <a:cubicBezTo>
                    <a:pt x="61326" y="31108"/>
                    <a:pt x="89353" y="34449"/>
                    <a:pt x="118580" y="34449"/>
                  </a:cubicBezTo>
                  <a:cubicBezTo>
                    <a:pt x="138309" y="34449"/>
                    <a:pt x="155741" y="32935"/>
                    <a:pt x="170563" y="29960"/>
                  </a:cubicBezTo>
                  <a:cubicBezTo>
                    <a:pt x="175208" y="34762"/>
                    <a:pt x="179958" y="39511"/>
                    <a:pt x="184812" y="44208"/>
                  </a:cubicBezTo>
                  <a:cubicBezTo>
                    <a:pt x="186012" y="85179"/>
                    <a:pt x="188465" y="179959"/>
                    <a:pt x="186743" y="196922"/>
                  </a:cubicBezTo>
                  <a:cubicBezTo>
                    <a:pt x="181576" y="198226"/>
                    <a:pt x="145250" y="206942"/>
                    <a:pt x="103132" y="206942"/>
                  </a:cubicBezTo>
                  <a:cubicBezTo>
                    <a:pt x="74478" y="206942"/>
                    <a:pt x="49322" y="202976"/>
                    <a:pt x="28341" y="195199"/>
                  </a:cubicBezTo>
                  <a:cubicBezTo>
                    <a:pt x="28445" y="186222"/>
                    <a:pt x="29593" y="90137"/>
                    <a:pt x="30428" y="43217"/>
                  </a:cubicBezTo>
                  <a:cubicBezTo>
                    <a:pt x="35282" y="38467"/>
                    <a:pt x="40084" y="33614"/>
                    <a:pt x="44781" y="28655"/>
                  </a:cubicBezTo>
                  <a:close/>
                  <a:moveTo>
                    <a:pt x="38513" y="0"/>
                  </a:moveTo>
                  <a:cubicBezTo>
                    <a:pt x="38281" y="0"/>
                    <a:pt x="38037" y="93"/>
                    <a:pt x="37840" y="263"/>
                  </a:cubicBezTo>
                  <a:lnTo>
                    <a:pt x="418" y="34240"/>
                  </a:lnTo>
                  <a:cubicBezTo>
                    <a:pt x="1" y="34605"/>
                    <a:pt x="1" y="35284"/>
                    <a:pt x="470" y="35649"/>
                  </a:cubicBezTo>
                  <a:lnTo>
                    <a:pt x="20825" y="51202"/>
                  </a:lnTo>
                  <a:cubicBezTo>
                    <a:pt x="20990" y="51320"/>
                    <a:pt x="21186" y="51374"/>
                    <a:pt x="21381" y="51374"/>
                  </a:cubicBezTo>
                  <a:cubicBezTo>
                    <a:pt x="21618" y="51374"/>
                    <a:pt x="21853" y="51293"/>
                    <a:pt x="22026" y="51150"/>
                  </a:cubicBezTo>
                  <a:cubicBezTo>
                    <a:pt x="24218" y="49114"/>
                    <a:pt x="26357" y="47079"/>
                    <a:pt x="28497" y="45044"/>
                  </a:cubicBezTo>
                  <a:lnTo>
                    <a:pt x="28497" y="45044"/>
                  </a:lnTo>
                  <a:cubicBezTo>
                    <a:pt x="27662" y="94730"/>
                    <a:pt x="26462" y="194625"/>
                    <a:pt x="26462" y="195773"/>
                  </a:cubicBezTo>
                  <a:cubicBezTo>
                    <a:pt x="26462" y="196191"/>
                    <a:pt x="26723" y="196556"/>
                    <a:pt x="27088" y="196713"/>
                  </a:cubicBezTo>
                  <a:cubicBezTo>
                    <a:pt x="48382" y="204698"/>
                    <a:pt x="73956" y="208769"/>
                    <a:pt x="103132" y="208769"/>
                  </a:cubicBezTo>
                  <a:cubicBezTo>
                    <a:pt x="148643" y="208769"/>
                    <a:pt x="187473" y="198644"/>
                    <a:pt x="187839" y="198540"/>
                  </a:cubicBezTo>
                  <a:cubicBezTo>
                    <a:pt x="188256" y="198435"/>
                    <a:pt x="188517" y="198122"/>
                    <a:pt x="188570" y="197757"/>
                  </a:cubicBezTo>
                  <a:cubicBezTo>
                    <a:pt x="190448" y="182621"/>
                    <a:pt x="187995" y="88728"/>
                    <a:pt x="186795" y="46035"/>
                  </a:cubicBezTo>
                  <a:lnTo>
                    <a:pt x="186795" y="46035"/>
                  </a:lnTo>
                  <a:cubicBezTo>
                    <a:pt x="188570" y="47757"/>
                    <a:pt x="190344" y="49428"/>
                    <a:pt x="192171" y="51150"/>
                  </a:cubicBezTo>
                  <a:cubicBezTo>
                    <a:pt x="192327" y="51307"/>
                    <a:pt x="192588" y="51359"/>
                    <a:pt x="192797" y="51359"/>
                  </a:cubicBezTo>
                  <a:cubicBezTo>
                    <a:pt x="193006" y="51359"/>
                    <a:pt x="193215" y="51307"/>
                    <a:pt x="193371" y="51202"/>
                  </a:cubicBezTo>
                  <a:lnTo>
                    <a:pt x="213726" y="35649"/>
                  </a:lnTo>
                  <a:cubicBezTo>
                    <a:pt x="214196" y="35284"/>
                    <a:pt x="214248" y="34605"/>
                    <a:pt x="213778" y="34240"/>
                  </a:cubicBezTo>
                  <a:lnTo>
                    <a:pt x="176304" y="263"/>
                  </a:lnTo>
                  <a:cubicBezTo>
                    <a:pt x="176135" y="93"/>
                    <a:pt x="175904" y="0"/>
                    <a:pt x="175670" y="0"/>
                  </a:cubicBezTo>
                  <a:cubicBezTo>
                    <a:pt x="175472" y="0"/>
                    <a:pt x="175272" y="67"/>
                    <a:pt x="175104" y="211"/>
                  </a:cubicBezTo>
                  <a:cubicBezTo>
                    <a:pt x="169206" y="4751"/>
                    <a:pt x="163152" y="9449"/>
                    <a:pt x="158142" y="15138"/>
                  </a:cubicBezTo>
                  <a:cubicBezTo>
                    <a:pt x="157829" y="15451"/>
                    <a:pt x="157829" y="16025"/>
                    <a:pt x="158142" y="16390"/>
                  </a:cubicBezTo>
                  <a:cubicBezTo>
                    <a:pt x="161691" y="20409"/>
                    <a:pt x="165292" y="24376"/>
                    <a:pt x="169050" y="28238"/>
                  </a:cubicBezTo>
                  <a:cubicBezTo>
                    <a:pt x="154593" y="31056"/>
                    <a:pt x="137683" y="32517"/>
                    <a:pt x="118580" y="32517"/>
                  </a:cubicBezTo>
                  <a:cubicBezTo>
                    <a:pt x="90240" y="32517"/>
                    <a:pt x="62996" y="29334"/>
                    <a:pt x="46347" y="26933"/>
                  </a:cubicBezTo>
                  <a:cubicBezTo>
                    <a:pt x="49635" y="23488"/>
                    <a:pt x="52871" y="19939"/>
                    <a:pt x="56002" y="16390"/>
                  </a:cubicBezTo>
                  <a:cubicBezTo>
                    <a:pt x="56368" y="16025"/>
                    <a:pt x="56368" y="15451"/>
                    <a:pt x="56002" y="15138"/>
                  </a:cubicBezTo>
                  <a:cubicBezTo>
                    <a:pt x="50992" y="9449"/>
                    <a:pt x="44938" y="4751"/>
                    <a:pt x="39040" y="211"/>
                  </a:cubicBezTo>
                  <a:cubicBezTo>
                    <a:pt x="38896" y="67"/>
                    <a:pt x="38709" y="0"/>
                    <a:pt x="38513" y="0"/>
                  </a:cubicBezTo>
                  <a:close/>
                </a:path>
              </a:pathLst>
            </a:custGeom>
            <a:solidFill>
              <a:schemeClr val="dk1"/>
            </a:solidFill>
            <a:ln>
              <a:noFill/>
            </a:ln>
          </p:spPr>
          <p:txBody>
            <a:bodyPr spcFirstLastPara="1" wrap="square" lIns="51427" tIns="51427" rIns="51427" bIns="51427" anchor="ctr" anchorCtr="0">
              <a:noAutofit/>
            </a:bodyPr>
            <a:lstStyle/>
            <a:p>
              <a:endParaRPr sz="1013" dirty="0"/>
            </a:p>
          </p:txBody>
        </p:sp>
        <p:sp>
          <p:nvSpPr>
            <p:cNvPr id="66" name="Google Shape;1602;p41">
              <a:extLst>
                <a:ext uri="{FF2B5EF4-FFF2-40B4-BE49-F238E27FC236}">
                  <a16:creationId xmlns:a16="http://schemas.microsoft.com/office/drawing/2014/main" id="{28E56369-B471-EAA1-0BA6-60239645103C}"/>
                </a:ext>
              </a:extLst>
            </p:cNvPr>
            <p:cNvSpPr/>
            <p:nvPr/>
          </p:nvSpPr>
          <p:spPr>
            <a:xfrm>
              <a:off x="7767736" y="2968543"/>
              <a:ext cx="108956" cy="49496"/>
            </a:xfrm>
            <a:custGeom>
              <a:avLst/>
              <a:gdLst/>
              <a:ahLst/>
              <a:cxnLst/>
              <a:rect l="l" t="t" r="r" b="b"/>
              <a:pathLst>
                <a:path w="8323" h="3784" extrusionOk="0">
                  <a:moveTo>
                    <a:pt x="7017" y="0"/>
                  </a:moveTo>
                  <a:cubicBezTo>
                    <a:pt x="6944" y="0"/>
                    <a:pt x="6866" y="8"/>
                    <a:pt x="6785" y="25"/>
                  </a:cubicBezTo>
                  <a:cubicBezTo>
                    <a:pt x="5585" y="286"/>
                    <a:pt x="4332" y="652"/>
                    <a:pt x="3184" y="1173"/>
                  </a:cubicBezTo>
                  <a:cubicBezTo>
                    <a:pt x="2453" y="1434"/>
                    <a:pt x="1723" y="1695"/>
                    <a:pt x="1044" y="1904"/>
                  </a:cubicBezTo>
                  <a:cubicBezTo>
                    <a:pt x="0" y="2269"/>
                    <a:pt x="209" y="3731"/>
                    <a:pt x="1305" y="3783"/>
                  </a:cubicBezTo>
                  <a:cubicBezTo>
                    <a:pt x="1410" y="3783"/>
                    <a:pt x="1462" y="3783"/>
                    <a:pt x="1566" y="3731"/>
                  </a:cubicBezTo>
                  <a:cubicBezTo>
                    <a:pt x="2349" y="3522"/>
                    <a:pt x="3132" y="3209"/>
                    <a:pt x="3863" y="2896"/>
                  </a:cubicBezTo>
                  <a:cubicBezTo>
                    <a:pt x="4959" y="2478"/>
                    <a:pt x="6002" y="2113"/>
                    <a:pt x="7151" y="1852"/>
                  </a:cubicBezTo>
                  <a:cubicBezTo>
                    <a:pt x="8322" y="1657"/>
                    <a:pt x="8078" y="0"/>
                    <a:pt x="7017"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67" name="Google Shape;1603;p41">
              <a:extLst>
                <a:ext uri="{FF2B5EF4-FFF2-40B4-BE49-F238E27FC236}">
                  <a16:creationId xmlns:a16="http://schemas.microsoft.com/office/drawing/2014/main" id="{A5669EC1-9D99-1A96-52A5-B4D39D90D4CC}"/>
                </a:ext>
              </a:extLst>
            </p:cNvPr>
            <p:cNvSpPr/>
            <p:nvPr/>
          </p:nvSpPr>
          <p:spPr>
            <a:xfrm>
              <a:off x="7817613" y="3011826"/>
              <a:ext cx="132809" cy="56050"/>
            </a:xfrm>
            <a:custGeom>
              <a:avLst/>
              <a:gdLst/>
              <a:ahLst/>
              <a:cxnLst/>
              <a:rect l="l" t="t" r="r" b="b"/>
              <a:pathLst>
                <a:path w="10145" h="4285" extrusionOk="0">
                  <a:moveTo>
                    <a:pt x="8869" y="0"/>
                  </a:moveTo>
                  <a:cubicBezTo>
                    <a:pt x="8836" y="0"/>
                    <a:pt x="8803" y="2"/>
                    <a:pt x="8769" y="4"/>
                  </a:cubicBezTo>
                  <a:cubicBezTo>
                    <a:pt x="7046" y="213"/>
                    <a:pt x="5376" y="735"/>
                    <a:pt x="3758" y="1466"/>
                  </a:cubicBezTo>
                  <a:cubicBezTo>
                    <a:pt x="2871" y="1831"/>
                    <a:pt x="1984" y="2144"/>
                    <a:pt x="1044" y="2405"/>
                  </a:cubicBezTo>
                  <a:cubicBezTo>
                    <a:pt x="0" y="2718"/>
                    <a:pt x="209" y="4232"/>
                    <a:pt x="1305" y="4284"/>
                  </a:cubicBezTo>
                  <a:lnTo>
                    <a:pt x="1514" y="4284"/>
                  </a:lnTo>
                  <a:cubicBezTo>
                    <a:pt x="2506" y="3971"/>
                    <a:pt x="3497" y="3606"/>
                    <a:pt x="4489" y="3240"/>
                  </a:cubicBezTo>
                  <a:cubicBezTo>
                    <a:pt x="5898" y="2562"/>
                    <a:pt x="7412" y="2144"/>
                    <a:pt x="8925" y="1935"/>
                  </a:cubicBezTo>
                  <a:cubicBezTo>
                    <a:pt x="10145" y="1834"/>
                    <a:pt x="10078" y="0"/>
                    <a:pt x="8869"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68" name="Google Shape;1604;p41">
              <a:extLst>
                <a:ext uri="{FF2B5EF4-FFF2-40B4-BE49-F238E27FC236}">
                  <a16:creationId xmlns:a16="http://schemas.microsoft.com/office/drawing/2014/main" id="{2D54484D-1141-01C6-E2F8-625483402AE0}"/>
                </a:ext>
              </a:extLst>
            </p:cNvPr>
            <p:cNvSpPr/>
            <p:nvPr/>
          </p:nvSpPr>
          <p:spPr>
            <a:xfrm>
              <a:off x="7920783" y="3042395"/>
              <a:ext cx="93064" cy="43911"/>
            </a:xfrm>
            <a:custGeom>
              <a:avLst/>
              <a:gdLst/>
              <a:ahLst/>
              <a:cxnLst/>
              <a:rect l="l" t="t" r="r" b="b"/>
              <a:pathLst>
                <a:path w="7109" h="3357" extrusionOk="0">
                  <a:moveTo>
                    <a:pt x="5765" y="1"/>
                  </a:moveTo>
                  <a:cubicBezTo>
                    <a:pt x="5572" y="1"/>
                    <a:pt x="5366" y="68"/>
                    <a:pt x="5167" y="225"/>
                  </a:cubicBezTo>
                  <a:cubicBezTo>
                    <a:pt x="4088" y="1023"/>
                    <a:pt x="2839" y="1441"/>
                    <a:pt x="1535" y="1441"/>
                  </a:cubicBezTo>
                  <a:cubicBezTo>
                    <a:pt x="1390" y="1441"/>
                    <a:pt x="1243" y="1436"/>
                    <a:pt x="1096" y="1425"/>
                  </a:cubicBezTo>
                  <a:cubicBezTo>
                    <a:pt x="1064" y="1422"/>
                    <a:pt x="1032" y="1421"/>
                    <a:pt x="1000" y="1421"/>
                  </a:cubicBezTo>
                  <a:cubicBezTo>
                    <a:pt x="471" y="1421"/>
                    <a:pt x="53" y="1823"/>
                    <a:pt x="53" y="2365"/>
                  </a:cubicBezTo>
                  <a:cubicBezTo>
                    <a:pt x="0" y="2834"/>
                    <a:pt x="366" y="3304"/>
                    <a:pt x="888" y="3356"/>
                  </a:cubicBezTo>
                  <a:lnTo>
                    <a:pt x="1566" y="3356"/>
                  </a:lnTo>
                  <a:cubicBezTo>
                    <a:pt x="3288" y="3356"/>
                    <a:pt x="4959" y="2730"/>
                    <a:pt x="6316" y="1686"/>
                  </a:cubicBezTo>
                  <a:cubicBezTo>
                    <a:pt x="7108" y="1060"/>
                    <a:pt x="6534" y="1"/>
                    <a:pt x="5765"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69" name="Google Shape;1605;p41">
              <a:extLst>
                <a:ext uri="{FF2B5EF4-FFF2-40B4-BE49-F238E27FC236}">
                  <a16:creationId xmlns:a16="http://schemas.microsoft.com/office/drawing/2014/main" id="{32F56DED-5543-3068-1747-43DB6677FD54}"/>
                </a:ext>
              </a:extLst>
            </p:cNvPr>
            <p:cNvSpPr/>
            <p:nvPr/>
          </p:nvSpPr>
          <p:spPr>
            <a:xfrm>
              <a:off x="5646258" y="2986921"/>
              <a:ext cx="130517" cy="93237"/>
            </a:xfrm>
            <a:custGeom>
              <a:avLst/>
              <a:gdLst/>
              <a:ahLst/>
              <a:cxnLst/>
              <a:rect l="l" t="t" r="r" b="b"/>
              <a:pathLst>
                <a:path w="9970" h="7128" extrusionOk="0">
                  <a:moveTo>
                    <a:pt x="8841" y="1"/>
                  </a:moveTo>
                  <a:cubicBezTo>
                    <a:pt x="8710" y="1"/>
                    <a:pt x="8579" y="27"/>
                    <a:pt x="8456" y="82"/>
                  </a:cubicBezTo>
                  <a:cubicBezTo>
                    <a:pt x="5951" y="1439"/>
                    <a:pt x="3550" y="3057"/>
                    <a:pt x="1358" y="4935"/>
                  </a:cubicBezTo>
                  <a:lnTo>
                    <a:pt x="732" y="5405"/>
                  </a:lnTo>
                  <a:cubicBezTo>
                    <a:pt x="1" y="5979"/>
                    <a:pt x="418" y="7127"/>
                    <a:pt x="1306" y="7127"/>
                  </a:cubicBezTo>
                  <a:cubicBezTo>
                    <a:pt x="1514" y="7127"/>
                    <a:pt x="1723" y="7023"/>
                    <a:pt x="1880" y="6919"/>
                  </a:cubicBezTo>
                  <a:lnTo>
                    <a:pt x="2558" y="6449"/>
                  </a:lnTo>
                  <a:cubicBezTo>
                    <a:pt x="4646" y="4674"/>
                    <a:pt x="6942" y="3109"/>
                    <a:pt x="9343" y="1804"/>
                  </a:cubicBezTo>
                  <a:cubicBezTo>
                    <a:pt x="9813" y="1543"/>
                    <a:pt x="9970" y="969"/>
                    <a:pt x="9761" y="551"/>
                  </a:cubicBezTo>
                  <a:cubicBezTo>
                    <a:pt x="9568" y="205"/>
                    <a:pt x="9206" y="1"/>
                    <a:pt x="8841"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0" name="Google Shape;1606;p41">
              <a:extLst>
                <a:ext uri="{FF2B5EF4-FFF2-40B4-BE49-F238E27FC236}">
                  <a16:creationId xmlns:a16="http://schemas.microsoft.com/office/drawing/2014/main" id="{E7118425-6126-97FC-BC11-0362CB93E05B}"/>
                </a:ext>
              </a:extLst>
            </p:cNvPr>
            <p:cNvSpPr/>
            <p:nvPr/>
          </p:nvSpPr>
          <p:spPr>
            <a:xfrm>
              <a:off x="5745331" y="2986764"/>
              <a:ext cx="128475" cy="81112"/>
            </a:xfrm>
            <a:custGeom>
              <a:avLst/>
              <a:gdLst/>
              <a:ahLst/>
              <a:cxnLst/>
              <a:rect l="l" t="t" r="r" b="b"/>
              <a:pathLst>
                <a:path w="9814" h="6201" extrusionOk="0">
                  <a:moveTo>
                    <a:pt x="8459" y="1"/>
                  </a:moveTo>
                  <a:cubicBezTo>
                    <a:pt x="8255" y="1"/>
                    <a:pt x="8038" y="75"/>
                    <a:pt x="7829" y="250"/>
                  </a:cubicBezTo>
                  <a:cubicBezTo>
                    <a:pt x="6316" y="1398"/>
                    <a:pt x="4698" y="2390"/>
                    <a:pt x="2976" y="3225"/>
                  </a:cubicBezTo>
                  <a:cubicBezTo>
                    <a:pt x="2245" y="3643"/>
                    <a:pt x="1514" y="4008"/>
                    <a:pt x="836" y="4426"/>
                  </a:cubicBezTo>
                  <a:cubicBezTo>
                    <a:pt x="1" y="4895"/>
                    <a:pt x="366" y="6200"/>
                    <a:pt x="1358" y="6200"/>
                  </a:cubicBezTo>
                  <a:cubicBezTo>
                    <a:pt x="1514" y="6148"/>
                    <a:pt x="1671" y="6148"/>
                    <a:pt x="1827" y="6043"/>
                  </a:cubicBezTo>
                  <a:cubicBezTo>
                    <a:pt x="2454" y="5678"/>
                    <a:pt x="3184" y="5313"/>
                    <a:pt x="3863" y="4895"/>
                  </a:cubicBezTo>
                  <a:cubicBezTo>
                    <a:pt x="5690" y="4008"/>
                    <a:pt x="7412" y="2912"/>
                    <a:pt x="9030" y="1712"/>
                  </a:cubicBezTo>
                  <a:cubicBezTo>
                    <a:pt x="9813" y="1052"/>
                    <a:pt x="9228" y="1"/>
                    <a:pt x="8459"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1" name="TextBox 70">
              <a:extLst>
                <a:ext uri="{FF2B5EF4-FFF2-40B4-BE49-F238E27FC236}">
                  <a16:creationId xmlns:a16="http://schemas.microsoft.com/office/drawing/2014/main" id="{40ED4467-CCEA-FBCD-36A2-125A196DD697}"/>
                </a:ext>
              </a:extLst>
            </p:cNvPr>
            <p:cNvSpPr txBox="1"/>
            <p:nvPr/>
          </p:nvSpPr>
          <p:spPr>
            <a:xfrm>
              <a:off x="5767364" y="3399204"/>
              <a:ext cx="2099918" cy="492442"/>
            </a:xfrm>
            <a:prstGeom prst="rect">
              <a:avLst/>
            </a:prstGeom>
            <a:noFill/>
          </p:spPr>
          <p:txBody>
            <a:bodyPr wrap="square" rtlCol="0">
              <a:spAutoFit/>
            </a:bodyPr>
            <a:lstStyle/>
            <a:p>
              <a:pPr algn="ctr" defTabSz="685800">
                <a:spcBef>
                  <a:spcPts val="450"/>
                </a:spcBef>
                <a:defRPr/>
              </a:pPr>
              <a:r>
                <a:rPr lang="lt-LT" b="1" dirty="0">
                  <a:solidFill>
                    <a:srgbClr val="0070C0"/>
                  </a:solidFill>
                  <a:latin typeface="Aptos" panose="02110004020202020204"/>
                </a:rPr>
                <a:t>Įprasminimas</a:t>
              </a:r>
            </a:p>
          </p:txBody>
        </p:sp>
      </p:grpSp>
      <p:grpSp>
        <p:nvGrpSpPr>
          <p:cNvPr id="72" name="Grupė 71">
            <a:extLst>
              <a:ext uri="{FF2B5EF4-FFF2-40B4-BE49-F238E27FC236}">
                <a16:creationId xmlns:a16="http://schemas.microsoft.com/office/drawing/2014/main" id="{4282F14D-E63F-9457-AA8F-22F058FF98D6}"/>
              </a:ext>
            </a:extLst>
          </p:cNvPr>
          <p:cNvGrpSpPr/>
          <p:nvPr/>
        </p:nvGrpSpPr>
        <p:grpSpPr>
          <a:xfrm>
            <a:off x="6914343" y="2084104"/>
            <a:ext cx="1745954" cy="1265309"/>
            <a:chOff x="2713912" y="2127966"/>
            <a:chExt cx="2327939" cy="1687078"/>
          </a:xfrm>
        </p:grpSpPr>
        <p:sp>
          <p:nvSpPr>
            <p:cNvPr id="73" name="Google Shape;1614;p41">
              <a:extLst>
                <a:ext uri="{FF2B5EF4-FFF2-40B4-BE49-F238E27FC236}">
                  <a16:creationId xmlns:a16="http://schemas.microsoft.com/office/drawing/2014/main" id="{3788F30F-F3F4-562A-453E-B7E253047156}"/>
                </a:ext>
              </a:extLst>
            </p:cNvPr>
            <p:cNvSpPr/>
            <p:nvPr/>
          </p:nvSpPr>
          <p:spPr>
            <a:xfrm>
              <a:off x="2835660" y="2380927"/>
              <a:ext cx="268912" cy="205158"/>
            </a:xfrm>
            <a:custGeom>
              <a:avLst/>
              <a:gdLst/>
              <a:ahLst/>
              <a:cxnLst/>
              <a:rect l="l" t="t" r="r" b="b"/>
              <a:pathLst>
                <a:path w="15214" h="11695" extrusionOk="0">
                  <a:moveTo>
                    <a:pt x="5548" y="1"/>
                  </a:moveTo>
                  <a:cubicBezTo>
                    <a:pt x="5346" y="1"/>
                    <a:pt x="5151" y="91"/>
                    <a:pt x="5031" y="270"/>
                  </a:cubicBezTo>
                  <a:lnTo>
                    <a:pt x="1857" y="3385"/>
                  </a:lnTo>
                  <a:cubicBezTo>
                    <a:pt x="1558" y="3684"/>
                    <a:pt x="1558" y="4163"/>
                    <a:pt x="1917" y="4463"/>
                  </a:cubicBezTo>
                  <a:cubicBezTo>
                    <a:pt x="2037" y="4583"/>
                    <a:pt x="2216" y="4702"/>
                    <a:pt x="2456" y="4702"/>
                  </a:cubicBezTo>
                  <a:cubicBezTo>
                    <a:pt x="2636" y="4702"/>
                    <a:pt x="2815" y="4583"/>
                    <a:pt x="2995" y="4463"/>
                  </a:cubicBezTo>
                  <a:lnTo>
                    <a:pt x="6109" y="1348"/>
                  </a:lnTo>
                  <a:cubicBezTo>
                    <a:pt x="6409" y="1049"/>
                    <a:pt x="6409" y="570"/>
                    <a:pt x="6109" y="270"/>
                  </a:cubicBezTo>
                  <a:cubicBezTo>
                    <a:pt x="5960" y="91"/>
                    <a:pt x="5750" y="1"/>
                    <a:pt x="5548" y="1"/>
                  </a:cubicBezTo>
                  <a:close/>
                  <a:moveTo>
                    <a:pt x="14116" y="3129"/>
                  </a:moveTo>
                  <a:cubicBezTo>
                    <a:pt x="14010" y="3129"/>
                    <a:pt x="13896" y="3153"/>
                    <a:pt x="13776" y="3205"/>
                  </a:cubicBezTo>
                  <a:cubicBezTo>
                    <a:pt x="12338" y="3744"/>
                    <a:pt x="11081" y="4583"/>
                    <a:pt x="10062" y="5721"/>
                  </a:cubicBezTo>
                  <a:cubicBezTo>
                    <a:pt x="9703" y="6020"/>
                    <a:pt x="9703" y="6499"/>
                    <a:pt x="10002" y="6799"/>
                  </a:cubicBezTo>
                  <a:cubicBezTo>
                    <a:pt x="10182" y="6918"/>
                    <a:pt x="10362" y="7038"/>
                    <a:pt x="10541" y="7038"/>
                  </a:cubicBezTo>
                  <a:cubicBezTo>
                    <a:pt x="10781" y="7038"/>
                    <a:pt x="10961" y="6918"/>
                    <a:pt x="11140" y="6799"/>
                  </a:cubicBezTo>
                  <a:cubicBezTo>
                    <a:pt x="12039" y="5840"/>
                    <a:pt x="13117" y="5122"/>
                    <a:pt x="14375" y="4643"/>
                  </a:cubicBezTo>
                  <a:cubicBezTo>
                    <a:pt x="15213" y="4276"/>
                    <a:pt x="14859" y="3129"/>
                    <a:pt x="14116" y="3129"/>
                  </a:cubicBezTo>
                  <a:close/>
                  <a:moveTo>
                    <a:pt x="6699" y="4678"/>
                  </a:moveTo>
                  <a:cubicBezTo>
                    <a:pt x="6536" y="4678"/>
                    <a:pt x="6373" y="4726"/>
                    <a:pt x="6229" y="4822"/>
                  </a:cubicBezTo>
                  <a:cubicBezTo>
                    <a:pt x="4552" y="6080"/>
                    <a:pt x="3055" y="7457"/>
                    <a:pt x="1617" y="9015"/>
                  </a:cubicBezTo>
                  <a:cubicBezTo>
                    <a:pt x="1198" y="9494"/>
                    <a:pt x="779" y="9913"/>
                    <a:pt x="300" y="10332"/>
                  </a:cubicBezTo>
                  <a:cubicBezTo>
                    <a:pt x="0" y="10632"/>
                    <a:pt x="0" y="11171"/>
                    <a:pt x="300" y="11470"/>
                  </a:cubicBezTo>
                  <a:cubicBezTo>
                    <a:pt x="450" y="11620"/>
                    <a:pt x="659" y="11695"/>
                    <a:pt x="869" y="11695"/>
                  </a:cubicBezTo>
                  <a:cubicBezTo>
                    <a:pt x="1078" y="11695"/>
                    <a:pt x="1288" y="11620"/>
                    <a:pt x="1438" y="11470"/>
                  </a:cubicBezTo>
                  <a:cubicBezTo>
                    <a:pt x="1857" y="10991"/>
                    <a:pt x="2336" y="10572"/>
                    <a:pt x="2755" y="10093"/>
                  </a:cubicBezTo>
                  <a:cubicBezTo>
                    <a:pt x="4073" y="8595"/>
                    <a:pt x="5570" y="7278"/>
                    <a:pt x="7128" y="6080"/>
                  </a:cubicBezTo>
                  <a:cubicBezTo>
                    <a:pt x="7487" y="5840"/>
                    <a:pt x="7607" y="5361"/>
                    <a:pt x="7367" y="5002"/>
                  </a:cubicBezTo>
                  <a:cubicBezTo>
                    <a:pt x="7187" y="4786"/>
                    <a:pt x="6943" y="4678"/>
                    <a:pt x="6699" y="4678"/>
                  </a:cubicBezTo>
                  <a:close/>
                </a:path>
              </a:pathLst>
            </a:custGeom>
            <a:solidFill>
              <a:srgbClr val="FCDA44"/>
            </a:solidFill>
            <a:ln>
              <a:noFill/>
            </a:ln>
          </p:spPr>
          <p:txBody>
            <a:bodyPr spcFirstLastPara="1" wrap="square" lIns="51427" tIns="51427" rIns="51427" bIns="51427" anchor="ctr" anchorCtr="0">
              <a:noAutofit/>
            </a:bodyPr>
            <a:lstStyle/>
            <a:p>
              <a:endParaRPr sz="1013"/>
            </a:p>
          </p:txBody>
        </p:sp>
        <p:sp>
          <p:nvSpPr>
            <p:cNvPr id="74" name="Google Shape;1616;p41">
              <a:extLst>
                <a:ext uri="{FF2B5EF4-FFF2-40B4-BE49-F238E27FC236}">
                  <a16:creationId xmlns:a16="http://schemas.microsoft.com/office/drawing/2014/main" id="{FD8AC152-EEF7-F471-EAD0-A05988965A0A}"/>
                </a:ext>
              </a:extLst>
            </p:cNvPr>
            <p:cNvSpPr/>
            <p:nvPr/>
          </p:nvSpPr>
          <p:spPr>
            <a:xfrm>
              <a:off x="3276039" y="2154507"/>
              <a:ext cx="1340245" cy="295256"/>
            </a:xfrm>
            <a:custGeom>
              <a:avLst/>
              <a:gdLst/>
              <a:ahLst/>
              <a:cxnLst/>
              <a:rect l="l" t="t" r="r" b="b"/>
              <a:pathLst>
                <a:path w="75826" h="16831" extrusionOk="0">
                  <a:moveTo>
                    <a:pt x="70441" y="6704"/>
                  </a:moveTo>
                  <a:cubicBezTo>
                    <a:pt x="70712" y="6704"/>
                    <a:pt x="70978" y="6836"/>
                    <a:pt x="71094" y="7068"/>
                  </a:cubicBezTo>
                  <a:cubicBezTo>
                    <a:pt x="71334" y="7428"/>
                    <a:pt x="71214" y="7907"/>
                    <a:pt x="70854" y="8146"/>
                  </a:cubicBezTo>
                  <a:cubicBezTo>
                    <a:pt x="69477" y="8985"/>
                    <a:pt x="68219" y="9943"/>
                    <a:pt x="67141" y="11141"/>
                  </a:cubicBezTo>
                  <a:cubicBezTo>
                    <a:pt x="66959" y="11338"/>
                    <a:pt x="66751" y="11420"/>
                    <a:pt x="66551" y="11420"/>
                  </a:cubicBezTo>
                  <a:cubicBezTo>
                    <a:pt x="65962" y="11420"/>
                    <a:pt x="65451" y="10704"/>
                    <a:pt x="65943" y="10123"/>
                  </a:cubicBezTo>
                  <a:cubicBezTo>
                    <a:pt x="67141" y="8805"/>
                    <a:pt x="68519" y="7727"/>
                    <a:pt x="70016" y="6829"/>
                  </a:cubicBezTo>
                  <a:cubicBezTo>
                    <a:pt x="70143" y="6744"/>
                    <a:pt x="70293" y="6704"/>
                    <a:pt x="70441" y="6704"/>
                  </a:cubicBezTo>
                  <a:close/>
                  <a:moveTo>
                    <a:pt x="66210" y="7090"/>
                  </a:moveTo>
                  <a:cubicBezTo>
                    <a:pt x="66406" y="7090"/>
                    <a:pt x="66597" y="7180"/>
                    <a:pt x="66722" y="7368"/>
                  </a:cubicBezTo>
                  <a:cubicBezTo>
                    <a:pt x="67021" y="7667"/>
                    <a:pt x="67021" y="8146"/>
                    <a:pt x="66722" y="8446"/>
                  </a:cubicBezTo>
                  <a:cubicBezTo>
                    <a:pt x="65943" y="9105"/>
                    <a:pt x="65105" y="9763"/>
                    <a:pt x="64206" y="10302"/>
                  </a:cubicBezTo>
                  <a:cubicBezTo>
                    <a:pt x="63308" y="10901"/>
                    <a:pt x="62469" y="11560"/>
                    <a:pt x="61691" y="12279"/>
                  </a:cubicBezTo>
                  <a:cubicBezTo>
                    <a:pt x="61571" y="12459"/>
                    <a:pt x="61331" y="12519"/>
                    <a:pt x="61152" y="12519"/>
                  </a:cubicBezTo>
                  <a:cubicBezTo>
                    <a:pt x="60912" y="12519"/>
                    <a:pt x="60732" y="12459"/>
                    <a:pt x="60613" y="12339"/>
                  </a:cubicBezTo>
                  <a:cubicBezTo>
                    <a:pt x="60253" y="12039"/>
                    <a:pt x="60253" y="11500"/>
                    <a:pt x="60613" y="11201"/>
                  </a:cubicBezTo>
                  <a:cubicBezTo>
                    <a:pt x="61451" y="10422"/>
                    <a:pt x="62350" y="9644"/>
                    <a:pt x="63368" y="9045"/>
                  </a:cubicBezTo>
                  <a:cubicBezTo>
                    <a:pt x="64206" y="8506"/>
                    <a:pt x="64985" y="7907"/>
                    <a:pt x="65704" y="7308"/>
                  </a:cubicBezTo>
                  <a:cubicBezTo>
                    <a:pt x="65846" y="7165"/>
                    <a:pt x="66030" y="7090"/>
                    <a:pt x="66210" y="7090"/>
                  </a:cubicBezTo>
                  <a:close/>
                  <a:moveTo>
                    <a:pt x="60371" y="6692"/>
                  </a:moveTo>
                  <a:cubicBezTo>
                    <a:pt x="60546" y="6692"/>
                    <a:pt x="60717" y="6754"/>
                    <a:pt x="60852" y="6889"/>
                  </a:cubicBezTo>
                  <a:cubicBezTo>
                    <a:pt x="61212" y="7188"/>
                    <a:pt x="61212" y="7667"/>
                    <a:pt x="60912" y="8027"/>
                  </a:cubicBezTo>
                  <a:cubicBezTo>
                    <a:pt x="59714" y="9224"/>
                    <a:pt x="58397" y="10302"/>
                    <a:pt x="56959" y="11201"/>
                  </a:cubicBezTo>
                  <a:cubicBezTo>
                    <a:pt x="55522" y="12039"/>
                    <a:pt x="54264" y="12998"/>
                    <a:pt x="53186" y="14196"/>
                  </a:cubicBezTo>
                  <a:cubicBezTo>
                    <a:pt x="53066" y="14375"/>
                    <a:pt x="52827" y="14495"/>
                    <a:pt x="52587" y="14495"/>
                  </a:cubicBezTo>
                  <a:cubicBezTo>
                    <a:pt x="52407" y="14495"/>
                    <a:pt x="52228" y="14435"/>
                    <a:pt x="52108" y="14315"/>
                  </a:cubicBezTo>
                  <a:cubicBezTo>
                    <a:pt x="51748" y="14016"/>
                    <a:pt x="51689" y="13537"/>
                    <a:pt x="51988" y="13237"/>
                  </a:cubicBezTo>
                  <a:cubicBezTo>
                    <a:pt x="53186" y="11920"/>
                    <a:pt x="54563" y="10782"/>
                    <a:pt x="56121" y="9883"/>
                  </a:cubicBezTo>
                  <a:cubicBezTo>
                    <a:pt x="57438" y="9045"/>
                    <a:pt x="58696" y="8086"/>
                    <a:pt x="59774" y="6948"/>
                  </a:cubicBezTo>
                  <a:cubicBezTo>
                    <a:pt x="59939" y="6784"/>
                    <a:pt x="60158" y="6692"/>
                    <a:pt x="60371" y="6692"/>
                  </a:cubicBezTo>
                  <a:close/>
                  <a:moveTo>
                    <a:pt x="75826" y="1"/>
                  </a:moveTo>
                  <a:lnTo>
                    <a:pt x="1" y="2516"/>
                  </a:lnTo>
                  <a:lnTo>
                    <a:pt x="1079" y="14854"/>
                  </a:lnTo>
                  <a:cubicBezTo>
                    <a:pt x="13357" y="16172"/>
                    <a:pt x="25755" y="16831"/>
                    <a:pt x="38093" y="16831"/>
                  </a:cubicBezTo>
                  <a:cubicBezTo>
                    <a:pt x="50071" y="16831"/>
                    <a:pt x="61990" y="16232"/>
                    <a:pt x="73909" y="14974"/>
                  </a:cubicBezTo>
                  <a:lnTo>
                    <a:pt x="75826" y="1"/>
                  </a:lnTo>
                  <a:close/>
                </a:path>
              </a:pathLst>
            </a:custGeom>
            <a:solidFill>
              <a:srgbClr val="FABE00"/>
            </a:solidFill>
            <a:ln>
              <a:noFill/>
            </a:ln>
          </p:spPr>
          <p:txBody>
            <a:bodyPr spcFirstLastPara="1" wrap="square" lIns="51427" tIns="51427" rIns="51427" bIns="51427" anchor="ctr" anchorCtr="0">
              <a:noAutofit/>
            </a:bodyPr>
            <a:lstStyle/>
            <a:p>
              <a:endParaRPr sz="1013"/>
            </a:p>
          </p:txBody>
        </p:sp>
        <p:sp>
          <p:nvSpPr>
            <p:cNvPr id="75" name="Google Shape;1617;p41">
              <a:extLst>
                <a:ext uri="{FF2B5EF4-FFF2-40B4-BE49-F238E27FC236}">
                  <a16:creationId xmlns:a16="http://schemas.microsoft.com/office/drawing/2014/main" id="{FC845D54-B4D5-D286-00B9-B2753D450636}"/>
                </a:ext>
              </a:extLst>
            </p:cNvPr>
            <p:cNvSpPr/>
            <p:nvPr/>
          </p:nvSpPr>
          <p:spPr>
            <a:xfrm>
              <a:off x="2713912" y="2127966"/>
              <a:ext cx="2327939" cy="1687078"/>
            </a:xfrm>
            <a:custGeom>
              <a:avLst/>
              <a:gdLst/>
              <a:ahLst/>
              <a:cxnLst/>
              <a:rect l="l" t="t" r="r" b="b"/>
              <a:pathLst>
                <a:path w="131706" h="141904" extrusionOk="0">
                  <a:moveTo>
                    <a:pt x="107629" y="1514"/>
                  </a:moveTo>
                  <a:lnTo>
                    <a:pt x="105712" y="16487"/>
                  </a:lnTo>
                  <a:cubicBezTo>
                    <a:pt x="93793" y="17685"/>
                    <a:pt x="81874" y="18284"/>
                    <a:pt x="69896" y="18284"/>
                  </a:cubicBezTo>
                  <a:cubicBezTo>
                    <a:pt x="57558" y="18284"/>
                    <a:pt x="45160" y="17625"/>
                    <a:pt x="32882" y="16307"/>
                  </a:cubicBezTo>
                  <a:lnTo>
                    <a:pt x="31804" y="3969"/>
                  </a:lnTo>
                  <a:lnTo>
                    <a:pt x="107629" y="1514"/>
                  </a:lnTo>
                  <a:close/>
                  <a:moveTo>
                    <a:pt x="129430" y="44876"/>
                  </a:moveTo>
                  <a:lnTo>
                    <a:pt x="129430" y="44876"/>
                  </a:lnTo>
                  <a:cubicBezTo>
                    <a:pt x="128052" y="75961"/>
                    <a:pt x="123141" y="106806"/>
                    <a:pt x="114876" y="136872"/>
                  </a:cubicBezTo>
                  <a:cubicBezTo>
                    <a:pt x="112839" y="130404"/>
                    <a:pt x="107149" y="127768"/>
                    <a:pt x="104694" y="126930"/>
                  </a:cubicBezTo>
                  <a:cubicBezTo>
                    <a:pt x="118409" y="109561"/>
                    <a:pt x="126195" y="67216"/>
                    <a:pt x="129430" y="44876"/>
                  </a:cubicBezTo>
                  <a:close/>
                  <a:moveTo>
                    <a:pt x="30846" y="10498"/>
                  </a:moveTo>
                  <a:lnTo>
                    <a:pt x="31385" y="17146"/>
                  </a:lnTo>
                  <a:cubicBezTo>
                    <a:pt x="31444" y="17505"/>
                    <a:pt x="31684" y="17805"/>
                    <a:pt x="32103" y="17865"/>
                  </a:cubicBezTo>
                  <a:cubicBezTo>
                    <a:pt x="44621" y="19182"/>
                    <a:pt x="57258" y="19901"/>
                    <a:pt x="69896" y="19901"/>
                  </a:cubicBezTo>
                  <a:cubicBezTo>
                    <a:pt x="82114" y="19901"/>
                    <a:pt x="94332" y="19242"/>
                    <a:pt x="106431" y="17984"/>
                  </a:cubicBezTo>
                  <a:cubicBezTo>
                    <a:pt x="106790" y="17925"/>
                    <a:pt x="107089" y="17625"/>
                    <a:pt x="107149" y="17266"/>
                  </a:cubicBezTo>
                  <a:lnTo>
                    <a:pt x="107988" y="10797"/>
                  </a:lnTo>
                  <a:cubicBezTo>
                    <a:pt x="119008" y="10917"/>
                    <a:pt x="127094" y="11037"/>
                    <a:pt x="129430" y="11097"/>
                  </a:cubicBezTo>
                  <a:cubicBezTo>
                    <a:pt x="130148" y="17505"/>
                    <a:pt x="130208" y="23974"/>
                    <a:pt x="129729" y="30382"/>
                  </a:cubicBezTo>
                  <a:cubicBezTo>
                    <a:pt x="129609" y="31640"/>
                    <a:pt x="121584" y="104590"/>
                    <a:pt x="102777" y="126870"/>
                  </a:cubicBezTo>
                  <a:cubicBezTo>
                    <a:pt x="102538" y="127050"/>
                    <a:pt x="102538" y="127349"/>
                    <a:pt x="102597" y="127589"/>
                  </a:cubicBezTo>
                  <a:cubicBezTo>
                    <a:pt x="102717" y="127828"/>
                    <a:pt x="102897" y="128068"/>
                    <a:pt x="103196" y="128128"/>
                  </a:cubicBezTo>
                  <a:cubicBezTo>
                    <a:pt x="103556" y="128188"/>
                    <a:pt x="112540" y="130164"/>
                    <a:pt x="113857" y="139507"/>
                  </a:cubicBezTo>
                  <a:cubicBezTo>
                    <a:pt x="111462" y="139927"/>
                    <a:pt x="101819" y="140406"/>
                    <a:pt x="81036" y="140406"/>
                  </a:cubicBezTo>
                  <a:cubicBezTo>
                    <a:pt x="44741" y="140406"/>
                    <a:pt x="6888" y="139148"/>
                    <a:pt x="3235" y="137830"/>
                  </a:cubicBezTo>
                  <a:cubicBezTo>
                    <a:pt x="2875" y="134596"/>
                    <a:pt x="2217" y="106087"/>
                    <a:pt x="1977" y="75003"/>
                  </a:cubicBezTo>
                  <a:cubicBezTo>
                    <a:pt x="1678" y="31281"/>
                    <a:pt x="2336" y="13492"/>
                    <a:pt x="3055" y="11396"/>
                  </a:cubicBezTo>
                  <a:cubicBezTo>
                    <a:pt x="4133" y="11037"/>
                    <a:pt x="9583" y="10618"/>
                    <a:pt x="30846" y="10498"/>
                  </a:cubicBezTo>
                  <a:close/>
                  <a:moveTo>
                    <a:pt x="108534" y="1"/>
                  </a:moveTo>
                  <a:cubicBezTo>
                    <a:pt x="108492" y="1"/>
                    <a:pt x="108450" y="6"/>
                    <a:pt x="108407" y="17"/>
                  </a:cubicBezTo>
                  <a:lnTo>
                    <a:pt x="30846" y="2532"/>
                  </a:lnTo>
                  <a:cubicBezTo>
                    <a:pt x="30666" y="2532"/>
                    <a:pt x="30426" y="2592"/>
                    <a:pt x="30307" y="2772"/>
                  </a:cubicBezTo>
                  <a:cubicBezTo>
                    <a:pt x="30187" y="2951"/>
                    <a:pt x="30127" y="3131"/>
                    <a:pt x="30127" y="3371"/>
                  </a:cubicBezTo>
                  <a:lnTo>
                    <a:pt x="30666" y="9000"/>
                  </a:lnTo>
                  <a:cubicBezTo>
                    <a:pt x="3295" y="9180"/>
                    <a:pt x="2516" y="9839"/>
                    <a:pt x="2037" y="10198"/>
                  </a:cubicBezTo>
                  <a:cubicBezTo>
                    <a:pt x="1558" y="10558"/>
                    <a:pt x="1" y="11935"/>
                    <a:pt x="420" y="74404"/>
                  </a:cubicBezTo>
                  <a:cubicBezTo>
                    <a:pt x="659" y="103392"/>
                    <a:pt x="1258" y="136992"/>
                    <a:pt x="1797" y="138549"/>
                  </a:cubicBezTo>
                  <a:cubicBezTo>
                    <a:pt x="2037" y="139328"/>
                    <a:pt x="2336" y="140286"/>
                    <a:pt x="29648" y="141184"/>
                  </a:cubicBezTo>
                  <a:cubicBezTo>
                    <a:pt x="44861" y="141664"/>
                    <a:pt x="64086" y="141903"/>
                    <a:pt x="81036" y="141903"/>
                  </a:cubicBezTo>
                  <a:cubicBezTo>
                    <a:pt x="95231" y="141903"/>
                    <a:pt x="112480" y="141723"/>
                    <a:pt x="114995" y="140765"/>
                  </a:cubicBezTo>
                  <a:lnTo>
                    <a:pt x="115055" y="140765"/>
                  </a:lnTo>
                  <a:cubicBezTo>
                    <a:pt x="115115" y="140765"/>
                    <a:pt x="115175" y="140645"/>
                    <a:pt x="115295" y="140585"/>
                  </a:cubicBezTo>
                  <a:cubicBezTo>
                    <a:pt x="115295" y="140526"/>
                    <a:pt x="115355" y="140466"/>
                    <a:pt x="115415" y="140346"/>
                  </a:cubicBezTo>
                  <a:cubicBezTo>
                    <a:pt x="115534" y="139927"/>
                    <a:pt x="128471" y="98361"/>
                    <a:pt x="130867" y="46494"/>
                  </a:cubicBezTo>
                  <a:cubicBezTo>
                    <a:pt x="131466" y="39426"/>
                    <a:pt x="131706" y="33377"/>
                    <a:pt x="131226" y="30502"/>
                  </a:cubicBezTo>
                  <a:cubicBezTo>
                    <a:pt x="131706" y="23794"/>
                    <a:pt x="131586" y="16966"/>
                    <a:pt x="130747" y="10258"/>
                  </a:cubicBezTo>
                  <a:cubicBezTo>
                    <a:pt x="130687" y="9899"/>
                    <a:pt x="130388" y="9599"/>
                    <a:pt x="130029" y="9599"/>
                  </a:cubicBezTo>
                  <a:cubicBezTo>
                    <a:pt x="129789" y="9599"/>
                    <a:pt x="121045" y="9480"/>
                    <a:pt x="108108" y="9360"/>
                  </a:cubicBezTo>
                  <a:lnTo>
                    <a:pt x="109246" y="855"/>
                  </a:lnTo>
                  <a:cubicBezTo>
                    <a:pt x="109246" y="615"/>
                    <a:pt x="109186" y="436"/>
                    <a:pt x="109006" y="256"/>
                  </a:cubicBezTo>
                  <a:cubicBezTo>
                    <a:pt x="108907" y="108"/>
                    <a:pt x="108728" y="1"/>
                    <a:pt x="108534"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6" name="Google Shape;1618;p41">
              <a:extLst>
                <a:ext uri="{FF2B5EF4-FFF2-40B4-BE49-F238E27FC236}">
                  <a16:creationId xmlns:a16="http://schemas.microsoft.com/office/drawing/2014/main" id="{9B3960C3-2A96-864E-509E-F94FEE30D7A9}"/>
                </a:ext>
              </a:extLst>
            </p:cNvPr>
            <p:cNvSpPr/>
            <p:nvPr/>
          </p:nvSpPr>
          <p:spPr>
            <a:xfrm>
              <a:off x="2863179" y="2380927"/>
              <a:ext cx="85760" cy="82502"/>
            </a:xfrm>
            <a:custGeom>
              <a:avLst/>
              <a:gdLst/>
              <a:ahLst/>
              <a:cxnLst/>
              <a:rect l="l" t="t" r="r" b="b"/>
              <a:pathLst>
                <a:path w="4852" h="4703" extrusionOk="0">
                  <a:moveTo>
                    <a:pt x="3983" y="1"/>
                  </a:moveTo>
                  <a:cubicBezTo>
                    <a:pt x="3774" y="1"/>
                    <a:pt x="3564" y="91"/>
                    <a:pt x="3414" y="270"/>
                  </a:cubicBezTo>
                  <a:lnTo>
                    <a:pt x="300" y="3385"/>
                  </a:lnTo>
                  <a:cubicBezTo>
                    <a:pt x="1" y="3684"/>
                    <a:pt x="1" y="4163"/>
                    <a:pt x="300" y="4463"/>
                  </a:cubicBezTo>
                  <a:cubicBezTo>
                    <a:pt x="480" y="4583"/>
                    <a:pt x="659" y="4702"/>
                    <a:pt x="839" y="4702"/>
                  </a:cubicBezTo>
                  <a:cubicBezTo>
                    <a:pt x="1079" y="4702"/>
                    <a:pt x="1258" y="4583"/>
                    <a:pt x="1438" y="4463"/>
                  </a:cubicBezTo>
                  <a:lnTo>
                    <a:pt x="4552" y="1348"/>
                  </a:lnTo>
                  <a:cubicBezTo>
                    <a:pt x="4852" y="1049"/>
                    <a:pt x="4852" y="570"/>
                    <a:pt x="4552" y="270"/>
                  </a:cubicBezTo>
                  <a:cubicBezTo>
                    <a:pt x="4403" y="91"/>
                    <a:pt x="4193" y="1"/>
                    <a:pt x="3983"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7" name="Google Shape;1619;p41">
              <a:extLst>
                <a:ext uri="{FF2B5EF4-FFF2-40B4-BE49-F238E27FC236}">
                  <a16:creationId xmlns:a16="http://schemas.microsoft.com/office/drawing/2014/main" id="{ADEA407B-7725-2725-3263-FE55798DBC51}"/>
                </a:ext>
              </a:extLst>
            </p:cNvPr>
            <p:cNvSpPr/>
            <p:nvPr/>
          </p:nvSpPr>
          <p:spPr>
            <a:xfrm>
              <a:off x="2835660" y="2462990"/>
              <a:ext cx="134456" cy="123358"/>
            </a:xfrm>
            <a:custGeom>
              <a:avLst/>
              <a:gdLst/>
              <a:ahLst/>
              <a:cxnLst/>
              <a:rect l="l" t="t" r="r" b="b"/>
              <a:pathLst>
                <a:path w="7607" h="7032" extrusionOk="0">
                  <a:moveTo>
                    <a:pt x="6699" y="0"/>
                  </a:moveTo>
                  <a:cubicBezTo>
                    <a:pt x="6536" y="0"/>
                    <a:pt x="6373" y="48"/>
                    <a:pt x="6229" y="144"/>
                  </a:cubicBezTo>
                  <a:cubicBezTo>
                    <a:pt x="4552" y="1402"/>
                    <a:pt x="3055" y="2779"/>
                    <a:pt x="1617" y="4337"/>
                  </a:cubicBezTo>
                  <a:cubicBezTo>
                    <a:pt x="1198" y="4816"/>
                    <a:pt x="779" y="5235"/>
                    <a:pt x="300" y="5654"/>
                  </a:cubicBezTo>
                  <a:cubicBezTo>
                    <a:pt x="0" y="5954"/>
                    <a:pt x="0" y="6493"/>
                    <a:pt x="300" y="6792"/>
                  </a:cubicBezTo>
                  <a:cubicBezTo>
                    <a:pt x="479" y="6912"/>
                    <a:pt x="659" y="7032"/>
                    <a:pt x="839" y="7032"/>
                  </a:cubicBezTo>
                  <a:cubicBezTo>
                    <a:pt x="1078" y="7032"/>
                    <a:pt x="1258" y="6912"/>
                    <a:pt x="1438" y="6792"/>
                  </a:cubicBezTo>
                  <a:cubicBezTo>
                    <a:pt x="1857" y="6313"/>
                    <a:pt x="2276" y="5894"/>
                    <a:pt x="2755" y="5415"/>
                  </a:cubicBezTo>
                  <a:cubicBezTo>
                    <a:pt x="4073" y="3917"/>
                    <a:pt x="5570" y="2600"/>
                    <a:pt x="7128" y="1402"/>
                  </a:cubicBezTo>
                  <a:cubicBezTo>
                    <a:pt x="7487" y="1162"/>
                    <a:pt x="7607" y="683"/>
                    <a:pt x="7367" y="324"/>
                  </a:cubicBezTo>
                  <a:cubicBezTo>
                    <a:pt x="7187" y="108"/>
                    <a:pt x="6943" y="0"/>
                    <a:pt x="6699"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8" name="Google Shape;1620;p41">
              <a:extLst>
                <a:ext uri="{FF2B5EF4-FFF2-40B4-BE49-F238E27FC236}">
                  <a16:creationId xmlns:a16="http://schemas.microsoft.com/office/drawing/2014/main" id="{0C507696-6D84-9509-B82E-1568771F5F4D}"/>
                </a:ext>
              </a:extLst>
            </p:cNvPr>
            <p:cNvSpPr/>
            <p:nvPr/>
          </p:nvSpPr>
          <p:spPr>
            <a:xfrm>
              <a:off x="3008205" y="2435817"/>
              <a:ext cx="96365" cy="68591"/>
            </a:xfrm>
            <a:custGeom>
              <a:avLst/>
              <a:gdLst/>
              <a:ahLst/>
              <a:cxnLst/>
              <a:rect l="l" t="t" r="r" b="b"/>
              <a:pathLst>
                <a:path w="5452" h="3910" extrusionOk="0">
                  <a:moveTo>
                    <a:pt x="4354" y="0"/>
                  </a:moveTo>
                  <a:cubicBezTo>
                    <a:pt x="4248" y="0"/>
                    <a:pt x="4134" y="24"/>
                    <a:pt x="4014" y="76"/>
                  </a:cubicBezTo>
                  <a:cubicBezTo>
                    <a:pt x="2636" y="615"/>
                    <a:pt x="1378" y="1454"/>
                    <a:pt x="300" y="2592"/>
                  </a:cubicBezTo>
                  <a:cubicBezTo>
                    <a:pt x="1" y="2891"/>
                    <a:pt x="1" y="3370"/>
                    <a:pt x="300" y="3670"/>
                  </a:cubicBezTo>
                  <a:cubicBezTo>
                    <a:pt x="420" y="3789"/>
                    <a:pt x="600" y="3909"/>
                    <a:pt x="839" y="3909"/>
                  </a:cubicBezTo>
                  <a:cubicBezTo>
                    <a:pt x="1019" y="3909"/>
                    <a:pt x="1259" y="3789"/>
                    <a:pt x="1378" y="3670"/>
                  </a:cubicBezTo>
                  <a:cubicBezTo>
                    <a:pt x="2277" y="2711"/>
                    <a:pt x="3415" y="1993"/>
                    <a:pt x="4613" y="1514"/>
                  </a:cubicBezTo>
                  <a:cubicBezTo>
                    <a:pt x="5451" y="1147"/>
                    <a:pt x="5097" y="0"/>
                    <a:pt x="4354"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79" name="Google Shape;1621;p41">
              <a:extLst>
                <a:ext uri="{FF2B5EF4-FFF2-40B4-BE49-F238E27FC236}">
                  <a16:creationId xmlns:a16="http://schemas.microsoft.com/office/drawing/2014/main" id="{3315B224-BCCF-118F-3DBE-B0F069674BE8}"/>
                </a:ext>
              </a:extLst>
            </p:cNvPr>
            <p:cNvSpPr/>
            <p:nvPr/>
          </p:nvSpPr>
          <p:spPr>
            <a:xfrm>
              <a:off x="4341027" y="2278672"/>
              <a:ext cx="123957" cy="95448"/>
            </a:xfrm>
            <a:custGeom>
              <a:avLst/>
              <a:gdLst/>
              <a:ahLst/>
              <a:cxnLst/>
              <a:rect l="l" t="t" r="r" b="b"/>
              <a:pathLst>
                <a:path w="7013" h="5441" extrusionOk="0">
                  <a:moveTo>
                    <a:pt x="5904" y="1"/>
                  </a:moveTo>
                  <a:cubicBezTo>
                    <a:pt x="5731" y="1"/>
                    <a:pt x="5552" y="69"/>
                    <a:pt x="5391" y="230"/>
                  </a:cubicBezTo>
                  <a:cubicBezTo>
                    <a:pt x="4672" y="829"/>
                    <a:pt x="3893" y="1428"/>
                    <a:pt x="3115" y="1967"/>
                  </a:cubicBezTo>
                  <a:cubicBezTo>
                    <a:pt x="2097" y="2566"/>
                    <a:pt x="1138" y="3284"/>
                    <a:pt x="300" y="4123"/>
                  </a:cubicBezTo>
                  <a:cubicBezTo>
                    <a:pt x="0" y="4422"/>
                    <a:pt x="0" y="4901"/>
                    <a:pt x="300" y="5201"/>
                  </a:cubicBezTo>
                  <a:cubicBezTo>
                    <a:pt x="479" y="5381"/>
                    <a:pt x="659" y="5441"/>
                    <a:pt x="839" y="5441"/>
                  </a:cubicBezTo>
                  <a:cubicBezTo>
                    <a:pt x="1078" y="5441"/>
                    <a:pt x="1258" y="5381"/>
                    <a:pt x="1438" y="5201"/>
                  </a:cubicBezTo>
                  <a:cubicBezTo>
                    <a:pt x="2156" y="4422"/>
                    <a:pt x="3055" y="3763"/>
                    <a:pt x="3953" y="3224"/>
                  </a:cubicBezTo>
                  <a:cubicBezTo>
                    <a:pt x="4792" y="2626"/>
                    <a:pt x="5630" y="2027"/>
                    <a:pt x="6409" y="1368"/>
                  </a:cubicBezTo>
                  <a:cubicBezTo>
                    <a:pt x="7013" y="810"/>
                    <a:pt x="6500" y="1"/>
                    <a:pt x="5904"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80" name="Google Shape;1622;p41">
              <a:extLst>
                <a:ext uri="{FF2B5EF4-FFF2-40B4-BE49-F238E27FC236}">
                  <a16:creationId xmlns:a16="http://schemas.microsoft.com/office/drawing/2014/main" id="{4AC64B99-CEA4-4CA8-932A-A6412CC3B328}"/>
                </a:ext>
              </a:extLst>
            </p:cNvPr>
            <p:cNvSpPr/>
            <p:nvPr/>
          </p:nvSpPr>
          <p:spPr>
            <a:xfrm>
              <a:off x="4432991" y="2271024"/>
              <a:ext cx="108880" cy="83221"/>
            </a:xfrm>
            <a:custGeom>
              <a:avLst/>
              <a:gdLst/>
              <a:ahLst/>
              <a:cxnLst/>
              <a:rect l="l" t="t" r="r" b="b"/>
              <a:pathLst>
                <a:path w="6160" h="4744" extrusionOk="0">
                  <a:moveTo>
                    <a:pt x="5045" y="0"/>
                  </a:moveTo>
                  <a:cubicBezTo>
                    <a:pt x="4911" y="0"/>
                    <a:pt x="4767" y="38"/>
                    <a:pt x="4620" y="127"/>
                  </a:cubicBezTo>
                  <a:cubicBezTo>
                    <a:pt x="3122" y="1025"/>
                    <a:pt x="1745" y="2163"/>
                    <a:pt x="547" y="3421"/>
                  </a:cubicBezTo>
                  <a:cubicBezTo>
                    <a:pt x="0" y="4013"/>
                    <a:pt x="562" y="4744"/>
                    <a:pt x="1153" y="4744"/>
                  </a:cubicBezTo>
                  <a:cubicBezTo>
                    <a:pt x="1338" y="4744"/>
                    <a:pt x="1527" y="4671"/>
                    <a:pt x="1685" y="4499"/>
                  </a:cubicBezTo>
                  <a:cubicBezTo>
                    <a:pt x="2763" y="3301"/>
                    <a:pt x="4021" y="2283"/>
                    <a:pt x="5458" y="1504"/>
                  </a:cubicBezTo>
                  <a:cubicBezTo>
                    <a:pt x="6159" y="1003"/>
                    <a:pt x="5730" y="0"/>
                    <a:pt x="5045" y="0"/>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81" name="Google Shape;1623;p41">
              <a:extLst>
                <a:ext uri="{FF2B5EF4-FFF2-40B4-BE49-F238E27FC236}">
                  <a16:creationId xmlns:a16="http://schemas.microsoft.com/office/drawing/2014/main" id="{7F8AC36F-6CD4-4C3C-5CD0-B22AE60BF0B1}"/>
                </a:ext>
              </a:extLst>
            </p:cNvPr>
            <p:cNvSpPr/>
            <p:nvPr/>
          </p:nvSpPr>
          <p:spPr>
            <a:xfrm>
              <a:off x="4189638" y="2271883"/>
              <a:ext cx="169400" cy="136901"/>
            </a:xfrm>
            <a:custGeom>
              <a:avLst/>
              <a:gdLst/>
              <a:ahLst/>
              <a:cxnLst/>
              <a:rect l="l" t="t" r="r" b="b"/>
              <a:pathLst>
                <a:path w="9584" h="7804" extrusionOk="0">
                  <a:moveTo>
                    <a:pt x="8693" y="1"/>
                  </a:moveTo>
                  <a:cubicBezTo>
                    <a:pt x="8470" y="1"/>
                    <a:pt x="8251" y="93"/>
                    <a:pt x="8086" y="257"/>
                  </a:cubicBezTo>
                  <a:cubicBezTo>
                    <a:pt x="7008" y="1395"/>
                    <a:pt x="5750" y="2354"/>
                    <a:pt x="4373" y="3192"/>
                  </a:cubicBezTo>
                  <a:cubicBezTo>
                    <a:pt x="2875" y="4091"/>
                    <a:pt x="1498" y="5229"/>
                    <a:pt x="300" y="6546"/>
                  </a:cubicBezTo>
                  <a:cubicBezTo>
                    <a:pt x="1" y="6846"/>
                    <a:pt x="1" y="7325"/>
                    <a:pt x="360" y="7624"/>
                  </a:cubicBezTo>
                  <a:cubicBezTo>
                    <a:pt x="540" y="7744"/>
                    <a:pt x="659" y="7804"/>
                    <a:pt x="899" y="7804"/>
                  </a:cubicBezTo>
                  <a:cubicBezTo>
                    <a:pt x="1079" y="7804"/>
                    <a:pt x="1318" y="7684"/>
                    <a:pt x="1498" y="7505"/>
                  </a:cubicBezTo>
                  <a:cubicBezTo>
                    <a:pt x="2576" y="6307"/>
                    <a:pt x="3834" y="5348"/>
                    <a:pt x="5211" y="4510"/>
                  </a:cubicBezTo>
                  <a:cubicBezTo>
                    <a:pt x="6709" y="3611"/>
                    <a:pt x="8026" y="2533"/>
                    <a:pt x="9284" y="1336"/>
                  </a:cubicBezTo>
                  <a:cubicBezTo>
                    <a:pt x="9583" y="976"/>
                    <a:pt x="9524" y="497"/>
                    <a:pt x="9224" y="198"/>
                  </a:cubicBezTo>
                  <a:cubicBezTo>
                    <a:pt x="9062" y="63"/>
                    <a:pt x="8876" y="1"/>
                    <a:pt x="8693" y="1"/>
                  </a:cubicBezTo>
                  <a:close/>
                </a:path>
              </a:pathLst>
            </a:custGeom>
            <a:solidFill>
              <a:schemeClr val="dk1"/>
            </a:solidFill>
            <a:ln>
              <a:noFill/>
            </a:ln>
          </p:spPr>
          <p:txBody>
            <a:bodyPr spcFirstLastPara="1" wrap="square" lIns="51427" tIns="51427" rIns="51427" bIns="51427" anchor="ctr" anchorCtr="0">
              <a:noAutofit/>
            </a:bodyPr>
            <a:lstStyle/>
            <a:p>
              <a:endParaRPr sz="1013"/>
            </a:p>
          </p:txBody>
        </p:sp>
        <p:sp>
          <p:nvSpPr>
            <p:cNvPr id="82" name="TextBox 81">
              <a:extLst>
                <a:ext uri="{FF2B5EF4-FFF2-40B4-BE49-F238E27FC236}">
                  <a16:creationId xmlns:a16="http://schemas.microsoft.com/office/drawing/2014/main" id="{5C11CCC1-B91D-C46C-54AD-A93435C1BFDB}"/>
                </a:ext>
              </a:extLst>
            </p:cNvPr>
            <p:cNvSpPr txBox="1"/>
            <p:nvPr/>
          </p:nvSpPr>
          <p:spPr>
            <a:xfrm>
              <a:off x="2775417" y="2483067"/>
              <a:ext cx="1987411" cy="1231106"/>
            </a:xfrm>
            <a:prstGeom prst="rect">
              <a:avLst/>
            </a:prstGeom>
            <a:noFill/>
          </p:spPr>
          <p:txBody>
            <a:bodyPr wrap="square" rtlCol="0">
              <a:spAutoFit/>
            </a:bodyPr>
            <a:lstStyle/>
            <a:p>
              <a:pPr algn="ctr" defTabSz="685800">
                <a:spcBef>
                  <a:spcPts val="450"/>
                </a:spcBef>
                <a:defRPr/>
              </a:pPr>
              <a:r>
                <a:rPr lang="lt-LT" b="1" dirty="0">
                  <a:solidFill>
                    <a:srgbClr val="0070C0"/>
                  </a:solidFill>
                  <a:latin typeface="Aptos" panose="02110004020202020204"/>
                </a:rPr>
                <a:t>Savo gebėjimų vertinimas </a:t>
              </a:r>
            </a:p>
          </p:txBody>
        </p:sp>
      </p:grpSp>
    </p:spTree>
    <p:extLst>
      <p:ext uri="{BB962C8B-B14F-4D97-AF65-F5344CB8AC3E}">
        <p14:creationId xmlns:p14="http://schemas.microsoft.com/office/powerpoint/2010/main" val="4289177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7886700" cy="622627"/>
          </a:xfrm>
        </p:spPr>
        <p:txBody>
          <a:bodyPr anchor="b">
            <a:normAutofit/>
          </a:bodyPr>
          <a:lstStyle/>
          <a:p>
            <a:r>
              <a:rPr lang="lt-LT" b="1" dirty="0">
                <a:solidFill>
                  <a:srgbClr val="0070C0"/>
                </a:solidFill>
              </a:rPr>
              <a:t>Motyvacijos šaltiniai</a:t>
            </a:r>
            <a:endParaRPr lang="en-US" dirty="0">
              <a:solidFill>
                <a:schemeClr val="tx2"/>
              </a:solidFill>
            </a:endParaRPr>
          </a:p>
        </p:txBody>
      </p:sp>
      <p:sp>
        <p:nvSpPr>
          <p:cNvPr id="3" name="Turinio vietos rezervavimo ženklas 2">
            <a:extLst>
              <a:ext uri="{FF2B5EF4-FFF2-40B4-BE49-F238E27FC236}">
                <a16:creationId xmlns:a16="http://schemas.microsoft.com/office/drawing/2014/main" id="{E7C05B4D-B474-A3DB-9129-7CC4C8D363E1}"/>
              </a:ext>
            </a:extLst>
          </p:cNvPr>
          <p:cNvSpPr>
            <a:spLocks noGrp="1"/>
          </p:cNvSpPr>
          <p:nvPr>
            <p:ph idx="1"/>
          </p:nvPr>
        </p:nvSpPr>
        <p:spPr>
          <a:xfrm>
            <a:off x="367749" y="1385887"/>
            <a:ext cx="8428382" cy="3263504"/>
          </a:xfrm>
        </p:spPr>
        <p:txBody>
          <a:bodyPr>
            <a:normAutofit/>
          </a:bodyPr>
          <a:lstStyle/>
          <a:p>
            <a:pPr>
              <a:spcBef>
                <a:spcPts val="450"/>
              </a:spcBef>
            </a:pPr>
            <a:r>
              <a:rPr lang="lt-LT" sz="1800" dirty="0"/>
              <a:t>Mokymosi aplinka (fizinė aplinka, socialinė aplinka)</a:t>
            </a:r>
          </a:p>
          <a:p>
            <a:pPr>
              <a:spcBef>
                <a:spcPts val="450"/>
              </a:spcBef>
            </a:pPr>
            <a:r>
              <a:rPr lang="lt-LT" sz="1800" dirty="0"/>
              <a:t>Mokymosi grupė (integruota, darni, dinamiška...)</a:t>
            </a:r>
          </a:p>
          <a:p>
            <a:pPr>
              <a:spcBef>
                <a:spcPts val="450"/>
              </a:spcBef>
            </a:pPr>
            <a:r>
              <a:rPr lang="lt-LT" sz="1800" dirty="0"/>
              <a:t>Asmenys / besimokantieji (bendradarbiaujantys žmonės, bendravimas, pagarba, įkvėpimas...)</a:t>
            </a:r>
          </a:p>
          <a:p>
            <a:pPr>
              <a:spcBef>
                <a:spcPts val="450"/>
              </a:spcBef>
            </a:pPr>
            <a:r>
              <a:rPr lang="lt-LT" sz="1800" dirty="0"/>
              <a:t>Mokytojas (asmenybė, didaktinės procedūros, kūrybiškumas, pagarba, skatinimas...)</a:t>
            </a:r>
          </a:p>
          <a:p>
            <a:pPr>
              <a:spcBef>
                <a:spcPts val="450"/>
              </a:spcBef>
            </a:pPr>
            <a:r>
              <a:rPr lang="lt-LT" sz="1800" dirty="0"/>
              <a:t>Mokymosi turinys (įdomus, naudingas, lengvai suprantamas...)</a:t>
            </a:r>
          </a:p>
          <a:p>
            <a:pPr>
              <a:spcBef>
                <a:spcPts val="450"/>
              </a:spcBef>
            </a:pPr>
            <a:r>
              <a:rPr lang="lt-LT" sz="1800" dirty="0"/>
              <a:t>Kiekvienas besimokantysis individualiai (vidiniai motyvai)</a:t>
            </a:r>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32</a:t>
            </a:fld>
            <a:endParaRPr lang="en-US" sz="788">
              <a:solidFill>
                <a:prstClr val="black">
                  <a:tint val="82000"/>
                </a:prstClr>
              </a:solidFill>
              <a:latin typeface="Aptos" panose="02110004020202020204"/>
            </a:endParaRPr>
          </a:p>
        </p:txBody>
      </p:sp>
    </p:spTree>
    <p:extLst>
      <p:ext uri="{BB962C8B-B14F-4D97-AF65-F5344CB8AC3E}">
        <p14:creationId xmlns:p14="http://schemas.microsoft.com/office/powerpoint/2010/main" val="114390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7886700" cy="622627"/>
          </a:xfrm>
        </p:spPr>
        <p:txBody>
          <a:bodyPr anchor="b">
            <a:normAutofit/>
          </a:bodyPr>
          <a:lstStyle/>
          <a:p>
            <a:r>
              <a:rPr lang="lt-LT" b="1" dirty="0">
                <a:solidFill>
                  <a:srgbClr val="0070C0"/>
                </a:solidFill>
              </a:rPr>
              <a:t>Mokytis motyvuojantys veiksniai</a:t>
            </a:r>
            <a:endParaRPr lang="en-US" dirty="0">
              <a:solidFill>
                <a:schemeClr val="tx2"/>
              </a:solidFill>
            </a:endParaRPr>
          </a:p>
        </p:txBody>
      </p:sp>
      <p:sp>
        <p:nvSpPr>
          <p:cNvPr id="3" name="Turinio vietos rezervavimo ženklas 2">
            <a:extLst>
              <a:ext uri="{FF2B5EF4-FFF2-40B4-BE49-F238E27FC236}">
                <a16:creationId xmlns:a16="http://schemas.microsoft.com/office/drawing/2014/main" id="{E7C05B4D-B474-A3DB-9129-7CC4C8D363E1}"/>
              </a:ext>
            </a:extLst>
          </p:cNvPr>
          <p:cNvSpPr>
            <a:spLocks noGrp="1"/>
          </p:cNvSpPr>
          <p:nvPr>
            <p:ph idx="1"/>
          </p:nvPr>
        </p:nvSpPr>
        <p:spPr>
          <a:xfrm>
            <a:off x="367749" y="1385887"/>
            <a:ext cx="8428382" cy="3263504"/>
          </a:xfrm>
        </p:spPr>
        <p:txBody>
          <a:bodyPr>
            <a:normAutofit/>
          </a:bodyPr>
          <a:lstStyle/>
          <a:p>
            <a:pPr>
              <a:spcBef>
                <a:spcPts val="450"/>
              </a:spcBef>
            </a:pPr>
            <a:r>
              <a:rPr lang="lt-LT" sz="1800" b="1" dirty="0">
                <a:solidFill>
                  <a:srgbClr val="0070C0"/>
                </a:solidFill>
              </a:rPr>
              <a:t>Socialiniai ryšiai </a:t>
            </a:r>
            <a:r>
              <a:rPr lang="lt-LT" sz="1800" dirty="0"/>
              <a:t>(patenkinti asmeninio bendradarbiavimo ir draugystės poreikį, susirasti naujus draugus, sutikti priešingos lyties atstovų)</a:t>
            </a:r>
          </a:p>
          <a:p>
            <a:pPr>
              <a:spcBef>
                <a:spcPts val="450"/>
              </a:spcBef>
            </a:pPr>
            <a:r>
              <a:rPr lang="lt-LT" sz="1800" b="1" dirty="0">
                <a:solidFill>
                  <a:srgbClr val="0070C0"/>
                </a:solidFill>
              </a:rPr>
              <a:t>Išoriniai lūkesčiai </a:t>
            </a:r>
            <a:r>
              <a:rPr lang="lt-LT" sz="1800" dirty="0"/>
              <a:t>(atitikti kitų žmonių reikalavimus, patenkinti kokio nors formalaus autoriteto lūkesčius)</a:t>
            </a:r>
          </a:p>
          <a:p>
            <a:pPr>
              <a:spcBef>
                <a:spcPts val="450"/>
              </a:spcBef>
            </a:pPr>
            <a:r>
              <a:rPr lang="lt-LT" sz="1800" b="1" dirty="0">
                <a:solidFill>
                  <a:srgbClr val="0070C0"/>
                </a:solidFill>
              </a:rPr>
              <a:t>Socialinė gerovė </a:t>
            </a:r>
            <a:r>
              <a:rPr lang="lt-LT" sz="1800" dirty="0"/>
              <a:t>(padidinti galimybę dalyvauti bendrystėje)</a:t>
            </a:r>
          </a:p>
          <a:p>
            <a:pPr>
              <a:spcBef>
                <a:spcPts val="450"/>
              </a:spcBef>
            </a:pPr>
            <a:r>
              <a:rPr lang="lt-LT" sz="1800" b="1" dirty="0">
                <a:solidFill>
                  <a:srgbClr val="0070C0"/>
                </a:solidFill>
              </a:rPr>
              <a:t>Profesinis tobulėjimas </a:t>
            </a:r>
            <a:r>
              <a:rPr lang="lt-LT" sz="1800" dirty="0"/>
              <a:t>(įgyti aukštesnį statusą, palaikyti konkurenciją (neatsilikti)</a:t>
            </a:r>
          </a:p>
          <a:p>
            <a:pPr>
              <a:spcBef>
                <a:spcPts val="450"/>
              </a:spcBef>
            </a:pPr>
            <a:r>
              <a:rPr lang="lt-LT" sz="1800" b="1" dirty="0">
                <a:solidFill>
                  <a:srgbClr val="0070C0"/>
                </a:solidFill>
              </a:rPr>
              <a:t>Pabėgimas / stimuliacija </a:t>
            </a:r>
            <a:r>
              <a:rPr lang="lt-LT" sz="1800" dirty="0"/>
              <a:t>(išsilaisvinti iš nuobodulio, ištrūkti iš namų ar darbo rutinos, suteikti likusiam gyvenimui kontrastą)</a:t>
            </a:r>
          </a:p>
          <a:p>
            <a:pPr>
              <a:spcBef>
                <a:spcPts val="450"/>
              </a:spcBef>
            </a:pPr>
            <a:r>
              <a:rPr lang="lt-LT" sz="1800" b="1" dirty="0">
                <a:solidFill>
                  <a:srgbClr val="0070C0"/>
                </a:solidFill>
              </a:rPr>
              <a:t>Pažintiniai interesai </a:t>
            </a:r>
            <a:r>
              <a:rPr lang="lt-LT" sz="1800" dirty="0"/>
              <a:t>(mokytis tik vardan mokymosi, siekti žinių tik dėl žinių tikslo, patenkinti smalsumo norą)</a:t>
            </a:r>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33</a:t>
            </a:fld>
            <a:endParaRPr lang="en-US" sz="788">
              <a:solidFill>
                <a:prstClr val="black">
                  <a:tint val="82000"/>
                </a:prstClr>
              </a:solidFill>
              <a:latin typeface="Aptos" panose="02110004020202020204"/>
            </a:endParaRPr>
          </a:p>
        </p:txBody>
      </p:sp>
    </p:spTree>
    <p:extLst>
      <p:ext uri="{BB962C8B-B14F-4D97-AF65-F5344CB8AC3E}">
        <p14:creationId xmlns:p14="http://schemas.microsoft.com/office/powerpoint/2010/main" val="2568551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34</a:t>
            </a:fld>
            <a:endParaRPr lang="en-US" sz="788">
              <a:solidFill>
                <a:prstClr val="black">
                  <a:tint val="82000"/>
                </a:prstClr>
              </a:solidFill>
              <a:latin typeface="Aptos" panose="02110004020202020204"/>
            </a:endParaRPr>
          </a:p>
        </p:txBody>
      </p:sp>
      <p:grpSp>
        <p:nvGrpSpPr>
          <p:cNvPr id="62" name="Grupė 61">
            <a:extLst>
              <a:ext uri="{FF2B5EF4-FFF2-40B4-BE49-F238E27FC236}">
                <a16:creationId xmlns:a16="http://schemas.microsoft.com/office/drawing/2014/main" id="{E6D18908-3806-F351-20A3-52D2A4AC8767}"/>
              </a:ext>
            </a:extLst>
          </p:cNvPr>
          <p:cNvGrpSpPr/>
          <p:nvPr/>
        </p:nvGrpSpPr>
        <p:grpSpPr>
          <a:xfrm>
            <a:off x="115168" y="936377"/>
            <a:ext cx="8288684" cy="3659072"/>
            <a:chOff x="153557" y="1248502"/>
            <a:chExt cx="11051578" cy="4878763"/>
          </a:xfrm>
        </p:grpSpPr>
        <p:grpSp>
          <p:nvGrpSpPr>
            <p:cNvPr id="54" name="Grupė 53">
              <a:extLst>
                <a:ext uri="{FF2B5EF4-FFF2-40B4-BE49-F238E27FC236}">
                  <a16:creationId xmlns:a16="http://schemas.microsoft.com/office/drawing/2014/main" id="{0805C5B4-B84D-EB62-DD25-EF3D8EAA814E}"/>
                </a:ext>
              </a:extLst>
            </p:cNvPr>
            <p:cNvGrpSpPr/>
            <p:nvPr/>
          </p:nvGrpSpPr>
          <p:grpSpPr>
            <a:xfrm>
              <a:off x="1106781" y="1248502"/>
              <a:ext cx="10098354" cy="4878763"/>
              <a:chOff x="-405930" y="1169480"/>
              <a:chExt cx="10098354" cy="4878763"/>
            </a:xfrm>
          </p:grpSpPr>
          <p:grpSp>
            <p:nvGrpSpPr>
              <p:cNvPr id="49" name="Grupė 48">
                <a:extLst>
                  <a:ext uri="{FF2B5EF4-FFF2-40B4-BE49-F238E27FC236}">
                    <a16:creationId xmlns:a16="http://schemas.microsoft.com/office/drawing/2014/main" id="{E59F0052-26ED-E7D3-8CEA-5B8A8BCF0030}"/>
                  </a:ext>
                </a:extLst>
              </p:cNvPr>
              <p:cNvGrpSpPr/>
              <p:nvPr/>
            </p:nvGrpSpPr>
            <p:grpSpPr>
              <a:xfrm>
                <a:off x="2461968" y="1169480"/>
                <a:ext cx="5559926" cy="4878763"/>
                <a:chOff x="3876820" y="1131615"/>
                <a:chExt cx="5559926" cy="4878763"/>
              </a:xfrm>
            </p:grpSpPr>
            <p:grpSp>
              <p:nvGrpSpPr>
                <p:cNvPr id="14" name="Group 56">
                  <a:extLst>
                    <a:ext uri="{FF2B5EF4-FFF2-40B4-BE49-F238E27FC236}">
                      <a16:creationId xmlns:a16="http://schemas.microsoft.com/office/drawing/2014/main" id="{BB536DDC-8F8D-159E-4A27-B4A95A02A0CF}"/>
                    </a:ext>
                  </a:extLst>
                </p:cNvPr>
                <p:cNvGrpSpPr>
                  <a:grpSpLocks noChangeAspect="1"/>
                </p:cNvGrpSpPr>
                <p:nvPr/>
              </p:nvGrpSpPr>
              <p:grpSpPr>
                <a:xfrm>
                  <a:off x="3876820" y="1131615"/>
                  <a:ext cx="5559926" cy="4878763"/>
                  <a:chOff x="131567" y="1341987"/>
                  <a:chExt cx="5895642" cy="5173350"/>
                </a:xfrm>
              </p:grpSpPr>
              <p:sp>
                <p:nvSpPr>
                  <p:cNvPr id="15" name="Freeform: Shape 10">
                    <a:extLst>
                      <a:ext uri="{FF2B5EF4-FFF2-40B4-BE49-F238E27FC236}">
                        <a16:creationId xmlns:a16="http://schemas.microsoft.com/office/drawing/2014/main" id="{F0224838-5E92-5619-E5F3-3A6233068926}"/>
                      </a:ext>
                    </a:extLst>
                  </p:cNvPr>
                  <p:cNvSpPr/>
                  <p:nvPr/>
                </p:nvSpPr>
                <p:spPr>
                  <a:xfrm>
                    <a:off x="1630679" y="4816425"/>
                    <a:ext cx="825059" cy="576160"/>
                  </a:xfrm>
                  <a:custGeom>
                    <a:avLst/>
                    <a:gdLst>
                      <a:gd name="connsiteX0" fmla="*/ 816187 w 816186"/>
                      <a:gd name="connsiteY0" fmla="*/ 293348 h 571397"/>
                      <a:gd name="connsiteX1" fmla="*/ 13304 w 816186"/>
                      <a:gd name="connsiteY1" fmla="*/ 571397 h 571397"/>
                      <a:gd name="connsiteX2" fmla="*/ 0 w 816186"/>
                      <a:gd name="connsiteY2" fmla="*/ 205543 h 571397"/>
                      <a:gd name="connsiteX3" fmla="*/ 596674 w 816186"/>
                      <a:gd name="connsiteY3" fmla="*/ 0 h 571397"/>
                      <a:gd name="connsiteX4" fmla="*/ 816187 w 816186"/>
                      <a:gd name="connsiteY4" fmla="*/ 293348 h 571397"/>
                      <a:gd name="connsiteX0" fmla="*/ 825059 w 825059"/>
                      <a:gd name="connsiteY0" fmla="*/ 293348 h 576160"/>
                      <a:gd name="connsiteX1" fmla="*/ 745 w 825059"/>
                      <a:gd name="connsiteY1" fmla="*/ 576160 h 576160"/>
                      <a:gd name="connsiteX2" fmla="*/ 8872 w 825059"/>
                      <a:gd name="connsiteY2" fmla="*/ 205543 h 576160"/>
                      <a:gd name="connsiteX3" fmla="*/ 605546 w 825059"/>
                      <a:gd name="connsiteY3" fmla="*/ 0 h 576160"/>
                      <a:gd name="connsiteX4" fmla="*/ 825059 w 825059"/>
                      <a:gd name="connsiteY4" fmla="*/ 293348 h 5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059" h="576160">
                        <a:moveTo>
                          <a:pt x="825059" y="293348"/>
                        </a:moveTo>
                        <a:cubicBezTo>
                          <a:pt x="597564" y="458315"/>
                          <a:pt x="299415" y="564852"/>
                          <a:pt x="745" y="576160"/>
                        </a:cubicBezTo>
                        <a:cubicBezTo>
                          <a:pt x="-3690" y="454209"/>
                          <a:pt x="13307" y="327494"/>
                          <a:pt x="8872" y="205543"/>
                        </a:cubicBezTo>
                        <a:cubicBezTo>
                          <a:pt x="231045" y="196896"/>
                          <a:pt x="436588" y="121730"/>
                          <a:pt x="605546" y="0"/>
                        </a:cubicBezTo>
                        <a:lnTo>
                          <a:pt x="825059" y="293348"/>
                        </a:lnTo>
                        <a:close/>
                      </a:path>
                    </a:pathLst>
                  </a:custGeom>
                  <a:solidFill>
                    <a:schemeClr val="accent5"/>
                  </a:solidFill>
                  <a:ln w="6652" cap="flat">
                    <a:solidFill>
                      <a:schemeClr val="accent5">
                        <a:lumMod val="75000"/>
                      </a:schemeClr>
                    </a:solidFill>
                    <a:prstDash val="solid"/>
                    <a:miter/>
                  </a:ln>
                  <a:effectLst>
                    <a:outerShdw blurRad="50800" dist="38100" dir="2700000" algn="tl"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16" name="Freeform: Shape 9">
                    <a:extLst>
                      <a:ext uri="{FF2B5EF4-FFF2-40B4-BE49-F238E27FC236}">
                        <a16:creationId xmlns:a16="http://schemas.microsoft.com/office/drawing/2014/main" id="{3563949C-412E-63F1-96CB-7EBA217EF92F}"/>
                      </a:ext>
                    </a:extLst>
                  </p:cNvPr>
                  <p:cNvSpPr/>
                  <p:nvPr/>
                </p:nvSpPr>
                <p:spPr>
                  <a:xfrm>
                    <a:off x="2236225" y="4262322"/>
                    <a:ext cx="747672" cy="847450"/>
                  </a:xfrm>
                  <a:custGeom>
                    <a:avLst/>
                    <a:gdLst>
                      <a:gd name="connsiteX0" fmla="*/ 747672 w 747672"/>
                      <a:gd name="connsiteY0" fmla="*/ 139690 h 847450"/>
                      <a:gd name="connsiteX1" fmla="*/ 219512 w 747672"/>
                      <a:gd name="connsiteY1" fmla="*/ 847450 h 847450"/>
                      <a:gd name="connsiteX2" fmla="*/ 0 w 747672"/>
                      <a:gd name="connsiteY2" fmla="*/ 554102 h 847450"/>
                      <a:gd name="connsiteX3" fmla="*/ 403770 w 747672"/>
                      <a:gd name="connsiteY3" fmla="*/ 0 h 847450"/>
                      <a:gd name="connsiteX4" fmla="*/ 747672 w 747672"/>
                      <a:gd name="connsiteY4" fmla="*/ 139690 h 84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672" h="847450">
                        <a:moveTo>
                          <a:pt x="747672" y="139690"/>
                        </a:moveTo>
                        <a:cubicBezTo>
                          <a:pt x="647894" y="425721"/>
                          <a:pt x="460976" y="672506"/>
                          <a:pt x="219512" y="847450"/>
                        </a:cubicBezTo>
                        <a:lnTo>
                          <a:pt x="0" y="554102"/>
                        </a:lnTo>
                        <a:cubicBezTo>
                          <a:pt x="188249" y="418404"/>
                          <a:pt x="331264" y="224834"/>
                          <a:pt x="403770" y="0"/>
                        </a:cubicBezTo>
                        <a:lnTo>
                          <a:pt x="747672" y="139690"/>
                        </a:lnTo>
                        <a:close/>
                      </a:path>
                    </a:pathLst>
                  </a:custGeom>
                  <a:solidFill>
                    <a:schemeClr val="accent4"/>
                  </a:solidFill>
                  <a:ln w="6652" cap="flat">
                    <a:solidFill>
                      <a:schemeClr val="accent4">
                        <a:lumMod val="75000"/>
                      </a:schemeClr>
                    </a:solidFill>
                    <a:prstDash val="solid"/>
                    <a:miter/>
                  </a:ln>
                  <a:effectLst>
                    <a:outerShdw blurRad="50800" dist="38100" dir="2700000" algn="tl"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17" name="Freeform: Shape 8">
                    <a:extLst>
                      <a:ext uri="{FF2B5EF4-FFF2-40B4-BE49-F238E27FC236}">
                        <a16:creationId xmlns:a16="http://schemas.microsoft.com/office/drawing/2014/main" id="{E4ECCEE7-EEAE-7AEF-DD71-0527C7B8C4CD}"/>
                      </a:ext>
                    </a:extLst>
                  </p:cNvPr>
                  <p:cNvSpPr/>
                  <p:nvPr/>
                </p:nvSpPr>
                <p:spPr>
                  <a:xfrm>
                    <a:off x="2639329" y="3467422"/>
                    <a:ext cx="425720" cy="934590"/>
                  </a:xfrm>
                  <a:custGeom>
                    <a:avLst/>
                    <a:gdLst>
                      <a:gd name="connsiteX0" fmla="*/ 425721 w 425720"/>
                      <a:gd name="connsiteY0" fmla="*/ 454989 h 934590"/>
                      <a:gd name="connsiteX1" fmla="*/ 343903 w 425720"/>
                      <a:gd name="connsiteY1" fmla="*/ 934590 h 934590"/>
                      <a:gd name="connsiteX2" fmla="*/ 0 w 425720"/>
                      <a:gd name="connsiteY2" fmla="*/ 794901 h 934590"/>
                      <a:gd name="connsiteX3" fmla="*/ 52550 w 425720"/>
                      <a:gd name="connsiteY3" fmla="*/ 458315 h 934590"/>
                      <a:gd name="connsiteX4" fmla="*/ 3326 w 425720"/>
                      <a:gd name="connsiteY4" fmla="*/ 132373 h 934590"/>
                      <a:gd name="connsiteX5" fmla="*/ 351885 w 425720"/>
                      <a:gd name="connsiteY5" fmla="*/ 0 h 934590"/>
                      <a:gd name="connsiteX6" fmla="*/ 425721 w 425720"/>
                      <a:gd name="connsiteY6" fmla="*/ 454989 h 9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720" h="934590">
                        <a:moveTo>
                          <a:pt x="425721" y="454989"/>
                        </a:moveTo>
                        <a:cubicBezTo>
                          <a:pt x="425721" y="622617"/>
                          <a:pt x="397118" y="784257"/>
                          <a:pt x="343903" y="934590"/>
                        </a:cubicBezTo>
                        <a:lnTo>
                          <a:pt x="0" y="794901"/>
                        </a:lnTo>
                        <a:cubicBezTo>
                          <a:pt x="33925" y="688470"/>
                          <a:pt x="52550" y="575388"/>
                          <a:pt x="52550" y="458315"/>
                        </a:cubicBezTo>
                        <a:cubicBezTo>
                          <a:pt x="52550" y="344568"/>
                          <a:pt x="35255" y="235477"/>
                          <a:pt x="3326" y="132373"/>
                        </a:cubicBezTo>
                        <a:lnTo>
                          <a:pt x="351885" y="0"/>
                        </a:lnTo>
                        <a:cubicBezTo>
                          <a:pt x="400444" y="143681"/>
                          <a:pt x="425721" y="296674"/>
                          <a:pt x="425721" y="454989"/>
                        </a:cubicBezTo>
                        <a:close/>
                      </a:path>
                    </a:pathLst>
                  </a:custGeom>
                  <a:solidFill>
                    <a:schemeClr val="accent3"/>
                  </a:solidFill>
                  <a:ln w="6652" cap="flat">
                    <a:solidFill>
                      <a:schemeClr val="accent3">
                        <a:lumMod val="75000"/>
                      </a:schemeClr>
                    </a:solidFill>
                    <a:prstDash val="solid"/>
                    <a:miter/>
                  </a:ln>
                  <a:effectLst>
                    <a:outerShdw blurRad="50800" dist="38100" dir="2700000" algn="tl"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18" name="Freeform: Shape 7">
                    <a:extLst>
                      <a:ext uri="{FF2B5EF4-FFF2-40B4-BE49-F238E27FC236}">
                        <a16:creationId xmlns:a16="http://schemas.microsoft.com/office/drawing/2014/main" id="{58913D13-7C89-64BC-DCCB-47918848E4F8}"/>
                      </a:ext>
                    </a:extLst>
                  </p:cNvPr>
                  <p:cNvSpPr/>
                  <p:nvPr/>
                </p:nvSpPr>
                <p:spPr>
                  <a:xfrm>
                    <a:off x="2238221" y="2751013"/>
                    <a:ext cx="753658" cy="848780"/>
                  </a:xfrm>
                  <a:custGeom>
                    <a:avLst/>
                    <a:gdLst>
                      <a:gd name="connsiteX0" fmla="*/ 753659 w 753658"/>
                      <a:gd name="connsiteY0" fmla="*/ 716408 h 848780"/>
                      <a:gd name="connsiteX1" fmla="*/ 405100 w 753658"/>
                      <a:gd name="connsiteY1" fmla="*/ 848781 h 848780"/>
                      <a:gd name="connsiteX2" fmla="*/ 0 w 753658"/>
                      <a:gd name="connsiteY2" fmla="*/ 285366 h 848780"/>
                      <a:gd name="connsiteX3" fmla="*/ 238803 w 753658"/>
                      <a:gd name="connsiteY3" fmla="*/ 0 h 848780"/>
                      <a:gd name="connsiteX4" fmla="*/ 753659 w 753658"/>
                      <a:gd name="connsiteY4" fmla="*/ 716408 h 848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658" h="848780">
                        <a:moveTo>
                          <a:pt x="753659" y="716408"/>
                        </a:moveTo>
                        <a:lnTo>
                          <a:pt x="405100" y="848781"/>
                        </a:lnTo>
                        <a:cubicBezTo>
                          <a:pt x="333925" y="619956"/>
                          <a:pt x="190244" y="423060"/>
                          <a:pt x="0" y="285366"/>
                        </a:cubicBezTo>
                        <a:lnTo>
                          <a:pt x="238803" y="0"/>
                        </a:lnTo>
                        <a:cubicBezTo>
                          <a:pt x="476940" y="179601"/>
                          <a:pt x="659202" y="429047"/>
                          <a:pt x="753659" y="716408"/>
                        </a:cubicBezTo>
                        <a:close/>
                      </a:path>
                    </a:pathLst>
                  </a:custGeom>
                  <a:solidFill>
                    <a:schemeClr val="accent2"/>
                  </a:solidFill>
                  <a:ln w="6652" cap="flat">
                    <a:solidFill>
                      <a:schemeClr val="accent2">
                        <a:lumMod val="75000"/>
                      </a:schemeClr>
                    </a:solidFill>
                    <a:prstDash val="solid"/>
                    <a:miter/>
                  </a:ln>
                  <a:effectLst>
                    <a:outerShdw blurRad="50800" dist="38100" dir="2700000" algn="tl"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19" name="Freeform: Shape 5">
                    <a:extLst>
                      <a:ext uri="{FF2B5EF4-FFF2-40B4-BE49-F238E27FC236}">
                        <a16:creationId xmlns:a16="http://schemas.microsoft.com/office/drawing/2014/main" id="{1F98001B-3E6E-E759-9828-DEFE67BECAB8}"/>
                      </a:ext>
                    </a:extLst>
                  </p:cNvPr>
                  <p:cNvSpPr/>
                  <p:nvPr/>
                </p:nvSpPr>
                <p:spPr>
                  <a:xfrm>
                    <a:off x="131567" y="2456335"/>
                    <a:ext cx="1466741" cy="2931486"/>
                  </a:xfrm>
                  <a:custGeom>
                    <a:avLst/>
                    <a:gdLst>
                      <a:gd name="connsiteX0" fmla="*/ 1466741 w 1466741"/>
                      <a:gd name="connsiteY0" fmla="*/ 1466076 h 2931486"/>
                      <a:gd name="connsiteX1" fmla="*/ 1412196 w 1466741"/>
                      <a:gd name="connsiteY1" fmla="*/ 2931487 h 2931486"/>
                      <a:gd name="connsiteX2" fmla="*/ 0 w 1466741"/>
                      <a:gd name="connsiteY2" fmla="*/ 1466076 h 2931486"/>
                      <a:gd name="connsiteX3" fmla="*/ 1416187 w 1466741"/>
                      <a:gd name="connsiteY3" fmla="*/ 0 h 2931486"/>
                      <a:gd name="connsiteX4" fmla="*/ 1466741 w 1466741"/>
                      <a:gd name="connsiteY4" fmla="*/ 1466076 h 29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41" h="2931486">
                        <a:moveTo>
                          <a:pt x="1466741" y="1466076"/>
                        </a:moveTo>
                        <a:lnTo>
                          <a:pt x="1412196" y="2931487"/>
                        </a:lnTo>
                        <a:cubicBezTo>
                          <a:pt x="628603" y="2902884"/>
                          <a:pt x="0" y="2250333"/>
                          <a:pt x="0" y="1466076"/>
                        </a:cubicBezTo>
                        <a:cubicBezTo>
                          <a:pt x="0" y="680488"/>
                          <a:pt x="631264" y="27273"/>
                          <a:pt x="1416187" y="0"/>
                        </a:cubicBezTo>
                        <a:lnTo>
                          <a:pt x="1466741" y="1466076"/>
                        </a:lnTo>
                        <a:close/>
                      </a:path>
                    </a:pathLst>
                  </a:custGeom>
                  <a:solidFill>
                    <a:schemeClr val="tx1">
                      <a:lumMod val="50000"/>
                      <a:lumOff val="50000"/>
                    </a:schemeClr>
                  </a:solidFill>
                  <a:ln w="6652" cap="flat">
                    <a:solidFill>
                      <a:schemeClr val="accent2">
                        <a:lumMod val="50000"/>
                      </a:schemeClr>
                    </a:solidFill>
                    <a:prstDash val="solid"/>
                    <a:miter/>
                  </a:ln>
                </p:spPr>
                <p:txBody>
                  <a:bodyPr rtlCol="0" anchor="ctr"/>
                  <a:lstStyle/>
                  <a:p>
                    <a:pPr defTabSz="685800">
                      <a:defRPr/>
                    </a:pPr>
                    <a:endParaRPr lang="en-US" sz="1350">
                      <a:solidFill>
                        <a:prstClr val="black"/>
                      </a:solidFill>
                      <a:latin typeface="Calibri"/>
                    </a:endParaRPr>
                  </a:p>
                </p:txBody>
              </p:sp>
              <p:sp>
                <p:nvSpPr>
                  <p:cNvPr id="20" name="Freeform: Shape 6">
                    <a:extLst>
                      <a:ext uri="{FF2B5EF4-FFF2-40B4-BE49-F238E27FC236}">
                        <a16:creationId xmlns:a16="http://schemas.microsoft.com/office/drawing/2014/main" id="{C7037C41-8394-E1FC-555A-7D532AAEC4CA}"/>
                      </a:ext>
                    </a:extLst>
                  </p:cNvPr>
                  <p:cNvSpPr/>
                  <p:nvPr/>
                </p:nvSpPr>
                <p:spPr>
                  <a:xfrm>
                    <a:off x="1635559" y="2456335"/>
                    <a:ext cx="841463" cy="580044"/>
                  </a:xfrm>
                  <a:custGeom>
                    <a:avLst/>
                    <a:gdLst>
                      <a:gd name="connsiteX0" fmla="*/ 841464 w 841463"/>
                      <a:gd name="connsiteY0" fmla="*/ 294679 h 580044"/>
                      <a:gd name="connsiteX1" fmla="*/ 602661 w 841463"/>
                      <a:gd name="connsiteY1" fmla="*/ 580045 h 580044"/>
                      <a:gd name="connsiteX2" fmla="*/ 0 w 841463"/>
                      <a:gd name="connsiteY2" fmla="*/ 372506 h 580044"/>
                      <a:gd name="connsiteX3" fmla="*/ 12639 w 841463"/>
                      <a:gd name="connsiteY3" fmla="*/ 0 h 580044"/>
                      <a:gd name="connsiteX4" fmla="*/ 841464 w 841463"/>
                      <a:gd name="connsiteY4" fmla="*/ 294679 h 58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463" h="580044">
                        <a:moveTo>
                          <a:pt x="841464" y="294679"/>
                        </a:moveTo>
                        <a:lnTo>
                          <a:pt x="602661" y="580045"/>
                        </a:lnTo>
                        <a:cubicBezTo>
                          <a:pt x="432373" y="456319"/>
                          <a:pt x="224834" y="380488"/>
                          <a:pt x="0" y="372506"/>
                        </a:cubicBezTo>
                        <a:lnTo>
                          <a:pt x="12639" y="0"/>
                        </a:lnTo>
                        <a:cubicBezTo>
                          <a:pt x="323282" y="10643"/>
                          <a:pt x="609313" y="119069"/>
                          <a:pt x="841464" y="294679"/>
                        </a:cubicBezTo>
                        <a:close/>
                      </a:path>
                    </a:pathLst>
                  </a:custGeom>
                  <a:solidFill>
                    <a:schemeClr val="accent1"/>
                  </a:solidFill>
                  <a:ln w="6652" cap="flat">
                    <a:solidFill>
                      <a:schemeClr val="accent1">
                        <a:lumMod val="75000"/>
                      </a:schemeClr>
                    </a:solidFill>
                    <a:prstDash val="solid"/>
                    <a:miter/>
                  </a:ln>
                  <a:effectLst>
                    <a:outerShdw blurRad="50800" dist="38100" dir="2700000" algn="tl"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21" name="Freeform: Shape 11">
                    <a:extLst>
                      <a:ext uri="{FF2B5EF4-FFF2-40B4-BE49-F238E27FC236}">
                        <a16:creationId xmlns:a16="http://schemas.microsoft.com/office/drawing/2014/main" id="{0A0392EB-232B-0FA3-0B35-43A9B36B0670}"/>
                      </a:ext>
                    </a:extLst>
                  </p:cNvPr>
                  <p:cNvSpPr/>
                  <p:nvPr/>
                </p:nvSpPr>
                <p:spPr>
                  <a:xfrm>
                    <a:off x="497421" y="2828175"/>
                    <a:ext cx="1141464" cy="2195122"/>
                  </a:xfrm>
                  <a:custGeom>
                    <a:avLst/>
                    <a:gdLst>
                      <a:gd name="connsiteX0" fmla="*/ 1141464 w 1141464"/>
                      <a:gd name="connsiteY0" fmla="*/ 2194458 h 2195122"/>
                      <a:gd name="connsiteX1" fmla="*/ 1097562 w 1141464"/>
                      <a:gd name="connsiteY1" fmla="*/ 2195123 h 2195122"/>
                      <a:gd name="connsiteX2" fmla="*/ 1060311 w 1141464"/>
                      <a:gd name="connsiteY2" fmla="*/ 2194458 h 2195122"/>
                      <a:gd name="connsiteX3" fmla="*/ 0 w 1141464"/>
                      <a:gd name="connsiteY3" fmla="*/ 1097561 h 2195122"/>
                      <a:gd name="connsiteX4" fmla="*/ 1063637 w 1141464"/>
                      <a:gd name="connsiteY4" fmla="*/ 665 h 2195122"/>
                      <a:gd name="connsiteX5" fmla="*/ 1097562 w 1141464"/>
                      <a:gd name="connsiteY5" fmla="*/ 0 h 2195122"/>
                      <a:gd name="connsiteX6" fmla="*/ 1138138 w 1141464"/>
                      <a:gd name="connsiteY6" fmla="*/ 665 h 2195122"/>
                      <a:gd name="connsiteX7" fmla="*/ 1100888 w 1141464"/>
                      <a:gd name="connsiteY7" fmla="*/ 1094236 h 2195122"/>
                      <a:gd name="connsiteX8" fmla="*/ 1141464 w 1141464"/>
                      <a:gd name="connsiteY8" fmla="*/ 2194458 h 219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464" h="2195122">
                        <a:moveTo>
                          <a:pt x="1141464" y="2194458"/>
                        </a:moveTo>
                        <a:cubicBezTo>
                          <a:pt x="1126830" y="2195123"/>
                          <a:pt x="1112196" y="2195123"/>
                          <a:pt x="1097562" y="2195123"/>
                        </a:cubicBezTo>
                        <a:cubicBezTo>
                          <a:pt x="1084923" y="2195123"/>
                          <a:pt x="1072284" y="2195123"/>
                          <a:pt x="1060311" y="2194458"/>
                        </a:cubicBezTo>
                        <a:cubicBezTo>
                          <a:pt x="471619" y="2174502"/>
                          <a:pt x="0" y="1690910"/>
                          <a:pt x="0" y="1097561"/>
                        </a:cubicBezTo>
                        <a:cubicBezTo>
                          <a:pt x="0" y="502883"/>
                          <a:pt x="472949" y="18625"/>
                          <a:pt x="1063637" y="665"/>
                        </a:cubicBezTo>
                        <a:cubicBezTo>
                          <a:pt x="1074945" y="665"/>
                          <a:pt x="1086253" y="0"/>
                          <a:pt x="1097562" y="0"/>
                        </a:cubicBezTo>
                        <a:cubicBezTo>
                          <a:pt x="1111531" y="0"/>
                          <a:pt x="1124834" y="0"/>
                          <a:pt x="1138138" y="665"/>
                        </a:cubicBezTo>
                        <a:lnTo>
                          <a:pt x="1100888" y="1094236"/>
                        </a:lnTo>
                        <a:lnTo>
                          <a:pt x="1141464" y="2194458"/>
                        </a:lnTo>
                        <a:close/>
                      </a:path>
                    </a:pathLst>
                  </a:custGeom>
                  <a:noFill/>
                  <a:ln w="6652" cap="flat">
                    <a:solidFill>
                      <a:srgbClr val="000000"/>
                    </a:solidFill>
                    <a:prstDash val="solid"/>
                    <a:miter/>
                  </a:ln>
                </p:spPr>
                <p:txBody>
                  <a:bodyPr rtlCol="0" anchor="ctr"/>
                  <a:lstStyle/>
                  <a:p>
                    <a:pPr defTabSz="685800">
                      <a:defRPr/>
                    </a:pPr>
                    <a:endParaRPr lang="en-US" sz="1350">
                      <a:solidFill>
                        <a:prstClr val="black"/>
                      </a:solidFill>
                      <a:latin typeface="Calibri"/>
                    </a:endParaRPr>
                  </a:p>
                </p:txBody>
              </p:sp>
              <p:sp>
                <p:nvSpPr>
                  <p:cNvPr id="22" name="Oval 27">
                    <a:extLst>
                      <a:ext uri="{FF2B5EF4-FFF2-40B4-BE49-F238E27FC236}">
                        <a16:creationId xmlns:a16="http://schemas.microsoft.com/office/drawing/2014/main" id="{3E5E74D4-2DB6-23E5-66C8-DEBA050C0219}"/>
                      </a:ext>
                    </a:extLst>
                  </p:cNvPr>
                  <p:cNvSpPr/>
                  <p:nvPr/>
                </p:nvSpPr>
                <p:spPr bwMode="auto">
                  <a:xfrm>
                    <a:off x="451483" y="2792069"/>
                    <a:ext cx="2297602" cy="2297602"/>
                  </a:xfrm>
                  <a:prstGeom prst="ellipse">
                    <a:avLst/>
                  </a:prstGeom>
                  <a:solidFill>
                    <a:schemeClr val="bg2"/>
                  </a:solidFill>
                  <a:ln>
                    <a:solidFill>
                      <a:schemeClr val="bg2">
                        <a:lumMod val="90000"/>
                      </a:schemeClr>
                    </a:solidFill>
                  </a:ln>
                  <a:effectLst>
                    <a:outerShdw blurRad="355600" dist="215900" dir="8100000" algn="tr"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ctr" defTabSz="685800">
                      <a:defRPr/>
                    </a:pPr>
                    <a:endParaRPr lang="en-US" sz="1350">
                      <a:solidFill>
                        <a:prstClr val="black"/>
                      </a:solidFill>
                      <a:latin typeface="Calibri"/>
                    </a:endParaRPr>
                  </a:p>
                </p:txBody>
              </p:sp>
              <p:sp>
                <p:nvSpPr>
                  <p:cNvPr id="23" name="Freeform: Shape 25">
                    <a:extLst>
                      <a:ext uri="{FF2B5EF4-FFF2-40B4-BE49-F238E27FC236}">
                        <a16:creationId xmlns:a16="http://schemas.microsoft.com/office/drawing/2014/main" id="{9C19981C-7347-FB1A-5707-62E7A3F1560A}"/>
                      </a:ext>
                    </a:extLst>
                  </p:cNvPr>
                  <p:cNvSpPr/>
                  <p:nvPr/>
                </p:nvSpPr>
                <p:spPr>
                  <a:xfrm>
                    <a:off x="1701365" y="5417679"/>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5">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24" name="Freeform: Shape 26">
                    <a:extLst>
                      <a:ext uri="{FF2B5EF4-FFF2-40B4-BE49-F238E27FC236}">
                        <a16:creationId xmlns:a16="http://schemas.microsoft.com/office/drawing/2014/main" id="{366869F2-36FC-3B18-89CD-147B715B7D18}"/>
                      </a:ext>
                    </a:extLst>
                  </p:cNvPr>
                  <p:cNvSpPr/>
                  <p:nvPr/>
                </p:nvSpPr>
                <p:spPr>
                  <a:xfrm>
                    <a:off x="1807210" y="5523525"/>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chemeClr val="accent5"/>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26" name="Freeform: Shape 13">
                    <a:extLst>
                      <a:ext uri="{FF2B5EF4-FFF2-40B4-BE49-F238E27FC236}">
                        <a16:creationId xmlns:a16="http://schemas.microsoft.com/office/drawing/2014/main" id="{F7C5E776-4D1F-9EBC-87E5-D174F44CF805}"/>
                      </a:ext>
                    </a:extLst>
                  </p:cNvPr>
                  <p:cNvSpPr/>
                  <p:nvPr/>
                </p:nvSpPr>
                <p:spPr>
                  <a:xfrm>
                    <a:off x="1830021" y="1341987"/>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1">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27" name="Freeform: Shape 14">
                    <a:extLst>
                      <a:ext uri="{FF2B5EF4-FFF2-40B4-BE49-F238E27FC236}">
                        <a16:creationId xmlns:a16="http://schemas.microsoft.com/office/drawing/2014/main" id="{581377BE-2EAA-0331-478D-D17B880FF09A}"/>
                      </a:ext>
                    </a:extLst>
                  </p:cNvPr>
                  <p:cNvSpPr/>
                  <p:nvPr/>
                </p:nvSpPr>
                <p:spPr>
                  <a:xfrm>
                    <a:off x="1935866" y="1447833"/>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6"/>
                          <a:pt x="168266" y="0"/>
                          <a:pt x="375832" y="0"/>
                        </a:cubicBezTo>
                        <a:cubicBezTo>
                          <a:pt x="583398" y="0"/>
                          <a:pt x="751663" y="168266"/>
                          <a:pt x="751663" y="375832"/>
                        </a:cubicBezTo>
                        <a:close/>
                      </a:path>
                    </a:pathLst>
                  </a:custGeom>
                  <a:solidFill>
                    <a:schemeClr val="accent1"/>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29" name="Freeform: Shape 16">
                    <a:extLst>
                      <a:ext uri="{FF2B5EF4-FFF2-40B4-BE49-F238E27FC236}">
                        <a16:creationId xmlns:a16="http://schemas.microsoft.com/office/drawing/2014/main" id="{45B3191D-E008-93FB-1DE2-7741D084B4A3}"/>
                      </a:ext>
                    </a:extLst>
                  </p:cNvPr>
                  <p:cNvSpPr/>
                  <p:nvPr/>
                </p:nvSpPr>
                <p:spPr>
                  <a:xfrm>
                    <a:off x="2759015" y="2142982"/>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2">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30" name="Freeform: Shape 17">
                    <a:extLst>
                      <a:ext uri="{FF2B5EF4-FFF2-40B4-BE49-F238E27FC236}">
                        <a16:creationId xmlns:a16="http://schemas.microsoft.com/office/drawing/2014/main" id="{747669E3-DF33-2BB6-323E-FD7A0DFD68A4}"/>
                      </a:ext>
                    </a:extLst>
                  </p:cNvPr>
                  <p:cNvSpPr/>
                  <p:nvPr/>
                </p:nvSpPr>
                <p:spPr>
                  <a:xfrm>
                    <a:off x="2864861" y="2248828"/>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6"/>
                          <a:pt x="168266" y="0"/>
                          <a:pt x="375832" y="0"/>
                        </a:cubicBezTo>
                        <a:cubicBezTo>
                          <a:pt x="583398" y="0"/>
                          <a:pt x="751663" y="168266"/>
                          <a:pt x="751663" y="375832"/>
                        </a:cubicBezTo>
                        <a:close/>
                      </a:path>
                    </a:pathLst>
                  </a:custGeom>
                  <a:solidFill>
                    <a:schemeClr val="accent2"/>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32" name="Freeform: Shape 19">
                    <a:extLst>
                      <a:ext uri="{FF2B5EF4-FFF2-40B4-BE49-F238E27FC236}">
                        <a16:creationId xmlns:a16="http://schemas.microsoft.com/office/drawing/2014/main" id="{217444D0-B674-7EDC-2774-71C493DDB1E6}"/>
                      </a:ext>
                    </a:extLst>
                  </p:cNvPr>
                  <p:cNvSpPr/>
                  <p:nvPr/>
                </p:nvSpPr>
                <p:spPr>
                  <a:xfrm>
                    <a:off x="3200700" y="3385888"/>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3">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33" name="Freeform: Shape 20">
                    <a:extLst>
                      <a:ext uri="{FF2B5EF4-FFF2-40B4-BE49-F238E27FC236}">
                        <a16:creationId xmlns:a16="http://schemas.microsoft.com/office/drawing/2014/main" id="{D4A44E89-3B03-7A96-B4CE-51FF22599059}"/>
                      </a:ext>
                    </a:extLst>
                  </p:cNvPr>
                  <p:cNvSpPr/>
                  <p:nvPr/>
                </p:nvSpPr>
                <p:spPr>
                  <a:xfrm>
                    <a:off x="3306546" y="3491734"/>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chemeClr val="accent3"/>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35" name="Freeform: Shape 22">
                    <a:extLst>
                      <a:ext uri="{FF2B5EF4-FFF2-40B4-BE49-F238E27FC236}">
                        <a16:creationId xmlns:a16="http://schemas.microsoft.com/office/drawing/2014/main" id="{73F8D947-5102-78AC-1811-00C5B521CE05}"/>
                      </a:ext>
                    </a:extLst>
                  </p:cNvPr>
                  <p:cNvSpPr/>
                  <p:nvPr/>
                </p:nvSpPr>
                <p:spPr>
                  <a:xfrm>
                    <a:off x="2759015" y="4595560"/>
                    <a:ext cx="1097658" cy="1097658"/>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4">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36" name="Freeform: Shape 23">
                    <a:extLst>
                      <a:ext uri="{FF2B5EF4-FFF2-40B4-BE49-F238E27FC236}">
                        <a16:creationId xmlns:a16="http://schemas.microsoft.com/office/drawing/2014/main" id="{213BEC85-A168-565C-2BEA-9BCC74CC29FF}"/>
                      </a:ext>
                    </a:extLst>
                  </p:cNvPr>
                  <p:cNvSpPr/>
                  <p:nvPr/>
                </p:nvSpPr>
                <p:spPr>
                  <a:xfrm>
                    <a:off x="2864861" y="4701406"/>
                    <a:ext cx="885967" cy="88596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chemeClr val="accent4"/>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38" name="TextBox 37">
                    <a:extLst>
                      <a:ext uri="{FF2B5EF4-FFF2-40B4-BE49-F238E27FC236}">
                        <a16:creationId xmlns:a16="http://schemas.microsoft.com/office/drawing/2014/main" id="{FCCB6D1A-22FF-32F0-D5D3-AD86082D60B8}"/>
                      </a:ext>
                    </a:extLst>
                  </p:cNvPr>
                  <p:cNvSpPr txBox="1"/>
                  <p:nvPr/>
                </p:nvSpPr>
                <p:spPr>
                  <a:xfrm>
                    <a:off x="2994643" y="1391638"/>
                    <a:ext cx="3032566" cy="522177"/>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Smalsumas</a:t>
                    </a:r>
                    <a:endParaRPr lang="en-US" sz="1350" b="1" dirty="0">
                      <a:solidFill>
                        <a:srgbClr val="0070C0"/>
                      </a:solidFill>
                      <a:latin typeface="Aptos" panose="020B0004020202020204" pitchFamily="34" charset="0"/>
                    </a:endParaRPr>
                  </a:p>
                </p:txBody>
              </p:sp>
            </p:grpSp>
            <p:sp>
              <p:nvSpPr>
                <p:cNvPr id="46" name="TextBox 45">
                  <a:extLst>
                    <a:ext uri="{FF2B5EF4-FFF2-40B4-BE49-F238E27FC236}">
                      <a16:creationId xmlns:a16="http://schemas.microsoft.com/office/drawing/2014/main" id="{737D4951-B0CA-AE46-CE51-A8E33FE5230E}"/>
                    </a:ext>
                  </a:extLst>
                </p:cNvPr>
                <p:cNvSpPr txBox="1"/>
                <p:nvPr/>
              </p:nvSpPr>
              <p:spPr>
                <a:xfrm>
                  <a:off x="4310859" y="3057756"/>
                  <a:ext cx="2026858" cy="861775"/>
                </a:xfrm>
                <a:prstGeom prst="rect">
                  <a:avLst/>
                </a:prstGeom>
                <a:noFill/>
              </p:spPr>
              <p:txBody>
                <a:bodyPr wrap="square" rtlCol="0">
                  <a:spAutoFit/>
                </a:bodyPr>
                <a:lstStyle/>
                <a:p>
                  <a:pPr algn="ctr"/>
                  <a:r>
                    <a:rPr lang="lt-LT" b="1" dirty="0">
                      <a:latin typeface="Aptos" panose="020B0004020202020204" pitchFamily="34" charset="0"/>
                    </a:rPr>
                    <a:t>VIDINĖ MOTYVACIJA</a:t>
                  </a:r>
                </a:p>
              </p:txBody>
            </p:sp>
          </p:grpSp>
          <p:sp>
            <p:nvSpPr>
              <p:cNvPr id="50" name="TextBox 49">
                <a:extLst>
                  <a:ext uri="{FF2B5EF4-FFF2-40B4-BE49-F238E27FC236}">
                    <a16:creationId xmlns:a16="http://schemas.microsoft.com/office/drawing/2014/main" id="{EBC57E6C-0E95-6E03-57A3-8A0B77286CC3}"/>
                  </a:ext>
                </a:extLst>
              </p:cNvPr>
              <p:cNvSpPr txBox="1"/>
              <p:nvPr/>
            </p:nvSpPr>
            <p:spPr>
              <a:xfrm>
                <a:off x="6096000" y="2084595"/>
                <a:ext cx="3596424"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Laimėjimai ir lūkesčiai</a:t>
                </a:r>
                <a:endParaRPr lang="en-US" sz="1350" b="1" dirty="0">
                  <a:solidFill>
                    <a:srgbClr val="0070C0"/>
                  </a:solidFill>
                  <a:latin typeface="Aptos" panose="020B0004020202020204" pitchFamily="34" charset="0"/>
                </a:endParaRPr>
              </a:p>
            </p:txBody>
          </p:sp>
          <p:sp>
            <p:nvSpPr>
              <p:cNvPr id="51" name="TextBox 50">
                <a:extLst>
                  <a:ext uri="{FF2B5EF4-FFF2-40B4-BE49-F238E27FC236}">
                    <a16:creationId xmlns:a16="http://schemas.microsoft.com/office/drawing/2014/main" id="{D5F1D251-F25D-4DC5-45BF-3F5C7C503085}"/>
                  </a:ext>
                </a:extLst>
              </p:cNvPr>
              <p:cNvSpPr txBox="1"/>
              <p:nvPr/>
            </p:nvSpPr>
            <p:spPr>
              <a:xfrm>
                <a:off x="6583866" y="3405500"/>
                <a:ext cx="2859882"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Savigarba</a:t>
                </a:r>
                <a:endParaRPr lang="en-US" sz="1350" b="1" dirty="0">
                  <a:solidFill>
                    <a:srgbClr val="0070C0"/>
                  </a:solidFill>
                  <a:latin typeface="Aptos" panose="020B0004020202020204" pitchFamily="34" charset="0"/>
                </a:endParaRPr>
              </a:p>
            </p:txBody>
          </p:sp>
          <p:sp>
            <p:nvSpPr>
              <p:cNvPr id="52" name="TextBox 51">
                <a:extLst>
                  <a:ext uri="{FF2B5EF4-FFF2-40B4-BE49-F238E27FC236}">
                    <a16:creationId xmlns:a16="http://schemas.microsoft.com/office/drawing/2014/main" id="{0CDBD4A0-755E-3DC0-D43B-FC62D4975BEF}"/>
                  </a:ext>
                </a:extLst>
              </p:cNvPr>
              <p:cNvSpPr txBox="1"/>
              <p:nvPr/>
            </p:nvSpPr>
            <p:spPr>
              <a:xfrm>
                <a:off x="6096000" y="4744474"/>
                <a:ext cx="2859882"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Kompetencija</a:t>
                </a:r>
                <a:endParaRPr lang="en-US" sz="1350" b="1" dirty="0">
                  <a:solidFill>
                    <a:srgbClr val="0070C0"/>
                  </a:solidFill>
                  <a:latin typeface="Aptos" panose="020B0004020202020204" pitchFamily="34" charset="0"/>
                </a:endParaRPr>
              </a:p>
            </p:txBody>
          </p:sp>
          <p:sp>
            <p:nvSpPr>
              <p:cNvPr id="53" name="TextBox 52">
                <a:extLst>
                  <a:ext uri="{FF2B5EF4-FFF2-40B4-BE49-F238E27FC236}">
                    <a16:creationId xmlns:a16="http://schemas.microsoft.com/office/drawing/2014/main" id="{C9FDF89B-2E8D-27D5-1104-9346BA0FA8A3}"/>
                  </a:ext>
                </a:extLst>
              </p:cNvPr>
              <p:cNvSpPr txBox="1"/>
              <p:nvPr/>
            </p:nvSpPr>
            <p:spPr>
              <a:xfrm>
                <a:off x="-405930" y="5270822"/>
                <a:ext cx="4315366"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Kontaktai su kitais žmonėmis</a:t>
                </a:r>
                <a:endParaRPr lang="en-US" sz="1350" b="1" dirty="0">
                  <a:solidFill>
                    <a:srgbClr val="0070C0"/>
                  </a:solidFill>
                  <a:latin typeface="Aptos" panose="020B0004020202020204" pitchFamily="34" charset="0"/>
                </a:endParaRPr>
              </a:p>
            </p:txBody>
          </p:sp>
        </p:grpSp>
        <p:sp>
          <p:nvSpPr>
            <p:cNvPr id="56" name="Freeform: Shape 16">
              <a:extLst>
                <a:ext uri="{FF2B5EF4-FFF2-40B4-BE49-F238E27FC236}">
                  <a16:creationId xmlns:a16="http://schemas.microsoft.com/office/drawing/2014/main" id="{D29DB36F-F93E-FA8D-18A4-4D0F5EA6A14C}"/>
                </a:ext>
              </a:extLst>
            </p:cNvPr>
            <p:cNvSpPr/>
            <p:nvPr/>
          </p:nvSpPr>
          <p:spPr>
            <a:xfrm>
              <a:off x="3194904" y="1504023"/>
              <a:ext cx="1035154" cy="1035154"/>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2">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57" name="TextBox 56">
              <a:extLst>
                <a:ext uri="{FF2B5EF4-FFF2-40B4-BE49-F238E27FC236}">
                  <a16:creationId xmlns:a16="http://schemas.microsoft.com/office/drawing/2014/main" id="{86E29045-08D6-308A-8EC4-6C6FBB1FCD09}"/>
                </a:ext>
              </a:extLst>
            </p:cNvPr>
            <p:cNvSpPr txBox="1"/>
            <p:nvPr/>
          </p:nvSpPr>
          <p:spPr>
            <a:xfrm>
              <a:off x="1185085" y="1708179"/>
              <a:ext cx="2043508"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Džiaugsmas</a:t>
              </a:r>
              <a:endParaRPr lang="en-US" sz="1350" b="1" dirty="0">
                <a:solidFill>
                  <a:srgbClr val="0070C0"/>
                </a:solidFill>
                <a:latin typeface="Aptos" panose="020B0004020202020204" pitchFamily="34" charset="0"/>
              </a:endParaRPr>
            </a:p>
          </p:txBody>
        </p:sp>
        <p:sp>
          <p:nvSpPr>
            <p:cNvPr id="58" name="Freeform: Shape 22">
              <a:extLst>
                <a:ext uri="{FF2B5EF4-FFF2-40B4-BE49-F238E27FC236}">
                  <a16:creationId xmlns:a16="http://schemas.microsoft.com/office/drawing/2014/main" id="{5CE055E0-E6C3-A736-28EF-FA3821E758EE}"/>
                </a:ext>
              </a:extLst>
            </p:cNvPr>
            <p:cNvSpPr/>
            <p:nvPr/>
          </p:nvSpPr>
          <p:spPr>
            <a:xfrm>
              <a:off x="2830516" y="3161265"/>
              <a:ext cx="1035154" cy="1035154"/>
            </a:xfrm>
            <a:custGeom>
              <a:avLst/>
              <a:gdLst>
                <a:gd name="connsiteX0" fmla="*/ 931264 w 931264"/>
                <a:gd name="connsiteY0" fmla="*/ 465632 h 931264"/>
                <a:gd name="connsiteX1" fmla="*/ 465632 w 931264"/>
                <a:gd name="connsiteY1" fmla="*/ 931264 h 931264"/>
                <a:gd name="connsiteX2" fmla="*/ 0 w 931264"/>
                <a:gd name="connsiteY2" fmla="*/ 465632 h 931264"/>
                <a:gd name="connsiteX3" fmla="*/ 465632 w 931264"/>
                <a:gd name="connsiteY3" fmla="*/ 0 h 931264"/>
                <a:gd name="connsiteX4" fmla="*/ 931264 w 931264"/>
                <a:gd name="connsiteY4" fmla="*/ 465632 h 93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264" h="931264">
                  <a:moveTo>
                    <a:pt x="931264" y="465632"/>
                  </a:moveTo>
                  <a:cubicBezTo>
                    <a:pt x="931264" y="722794"/>
                    <a:pt x="722794" y="931264"/>
                    <a:pt x="465632" y="931264"/>
                  </a:cubicBezTo>
                  <a:cubicBezTo>
                    <a:pt x="208471" y="931264"/>
                    <a:pt x="0" y="722794"/>
                    <a:pt x="0" y="465632"/>
                  </a:cubicBezTo>
                  <a:cubicBezTo>
                    <a:pt x="0" y="208471"/>
                    <a:pt x="208471" y="0"/>
                    <a:pt x="465632" y="0"/>
                  </a:cubicBezTo>
                  <a:cubicBezTo>
                    <a:pt x="722794" y="0"/>
                    <a:pt x="931264" y="208471"/>
                    <a:pt x="931264" y="465632"/>
                  </a:cubicBezTo>
                  <a:close/>
                </a:path>
              </a:pathLst>
            </a:custGeom>
            <a:solidFill>
              <a:schemeClr val="accent4">
                <a:lumMod val="75000"/>
              </a:schemeClr>
            </a:solidFill>
            <a:ln w="6652" cap="flat">
              <a:noFill/>
              <a:prstDash val="solid"/>
              <a:miter/>
            </a:ln>
          </p:spPr>
          <p:txBody>
            <a:bodyPr rtlCol="0" anchor="ctr"/>
            <a:lstStyle/>
            <a:p>
              <a:pPr defTabSz="685800">
                <a:defRPr/>
              </a:pPr>
              <a:endParaRPr lang="en-US" sz="1350">
                <a:solidFill>
                  <a:prstClr val="black"/>
                </a:solidFill>
                <a:latin typeface="Calibri"/>
              </a:endParaRPr>
            </a:p>
          </p:txBody>
        </p:sp>
        <p:sp>
          <p:nvSpPr>
            <p:cNvPr id="59" name="TextBox 58">
              <a:extLst>
                <a:ext uri="{FF2B5EF4-FFF2-40B4-BE49-F238E27FC236}">
                  <a16:creationId xmlns:a16="http://schemas.microsoft.com/office/drawing/2014/main" id="{39B98263-8A00-4A92-0220-8B74A707BA5A}"/>
                </a:ext>
              </a:extLst>
            </p:cNvPr>
            <p:cNvSpPr txBox="1"/>
            <p:nvPr/>
          </p:nvSpPr>
          <p:spPr>
            <a:xfrm>
              <a:off x="153557" y="3397955"/>
              <a:ext cx="2743200" cy="492443"/>
            </a:xfrm>
            <a:prstGeom prst="rect">
              <a:avLst/>
            </a:prstGeom>
            <a:noFill/>
          </p:spPr>
          <p:txBody>
            <a:bodyPr wrap="square">
              <a:spAutoFit/>
            </a:bodyPr>
            <a:lstStyle/>
            <a:p>
              <a:pPr defTabSz="685800">
                <a:defRPr/>
              </a:pPr>
              <a:r>
                <a:rPr lang="lt-LT" b="1" dirty="0">
                  <a:solidFill>
                    <a:srgbClr val="0070C0"/>
                  </a:solidFill>
                  <a:latin typeface="Aptos" panose="020B0004020202020204" pitchFamily="34" charset="0"/>
                </a:rPr>
                <a:t>Gyvenimo prasmė</a:t>
              </a:r>
              <a:endParaRPr lang="en-US" sz="1350" b="1" dirty="0">
                <a:solidFill>
                  <a:srgbClr val="0070C0"/>
                </a:solidFill>
                <a:latin typeface="Aptos" panose="020B0004020202020204" pitchFamily="34" charset="0"/>
              </a:endParaRPr>
            </a:p>
          </p:txBody>
        </p:sp>
        <p:sp>
          <p:nvSpPr>
            <p:cNvPr id="60" name="Freeform: Shape 23">
              <a:extLst>
                <a:ext uri="{FF2B5EF4-FFF2-40B4-BE49-F238E27FC236}">
                  <a16:creationId xmlns:a16="http://schemas.microsoft.com/office/drawing/2014/main" id="{4437B959-0E8F-4364-1CD3-AFCF3B3031A4}"/>
                </a:ext>
              </a:extLst>
            </p:cNvPr>
            <p:cNvSpPr/>
            <p:nvPr/>
          </p:nvSpPr>
          <p:spPr>
            <a:xfrm>
              <a:off x="3298517" y="1586127"/>
              <a:ext cx="835517" cy="83551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5"/>
                    <a:pt x="168266" y="0"/>
                    <a:pt x="375832" y="0"/>
                  </a:cubicBezTo>
                  <a:cubicBezTo>
                    <a:pt x="583398" y="0"/>
                    <a:pt x="751663" y="168265"/>
                    <a:pt x="751663" y="375832"/>
                  </a:cubicBezTo>
                  <a:close/>
                </a:path>
              </a:pathLst>
            </a:custGeom>
            <a:solidFill>
              <a:schemeClr val="accent4"/>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sp>
          <p:nvSpPr>
            <p:cNvPr id="61" name="Freeform: Shape 17">
              <a:extLst>
                <a:ext uri="{FF2B5EF4-FFF2-40B4-BE49-F238E27FC236}">
                  <a16:creationId xmlns:a16="http://schemas.microsoft.com/office/drawing/2014/main" id="{7A739C40-4041-4A1B-9441-EB3DAB66C5AF}"/>
                </a:ext>
              </a:extLst>
            </p:cNvPr>
            <p:cNvSpPr/>
            <p:nvPr/>
          </p:nvSpPr>
          <p:spPr>
            <a:xfrm>
              <a:off x="2918708" y="3261083"/>
              <a:ext cx="835517" cy="835517"/>
            </a:xfrm>
            <a:custGeom>
              <a:avLst/>
              <a:gdLst>
                <a:gd name="connsiteX0" fmla="*/ 751663 w 751663"/>
                <a:gd name="connsiteY0" fmla="*/ 375832 h 751663"/>
                <a:gd name="connsiteX1" fmla="*/ 375832 w 751663"/>
                <a:gd name="connsiteY1" fmla="*/ 751663 h 751663"/>
                <a:gd name="connsiteX2" fmla="*/ 0 w 751663"/>
                <a:gd name="connsiteY2" fmla="*/ 375832 h 751663"/>
                <a:gd name="connsiteX3" fmla="*/ 375832 w 751663"/>
                <a:gd name="connsiteY3" fmla="*/ 0 h 751663"/>
                <a:gd name="connsiteX4" fmla="*/ 751663 w 751663"/>
                <a:gd name="connsiteY4" fmla="*/ 375832 h 75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63" h="751663">
                  <a:moveTo>
                    <a:pt x="751663" y="375832"/>
                  </a:moveTo>
                  <a:cubicBezTo>
                    <a:pt x="751663" y="583398"/>
                    <a:pt x="583398" y="751663"/>
                    <a:pt x="375832" y="751663"/>
                  </a:cubicBezTo>
                  <a:cubicBezTo>
                    <a:pt x="168266" y="751663"/>
                    <a:pt x="0" y="583398"/>
                    <a:pt x="0" y="375832"/>
                  </a:cubicBezTo>
                  <a:cubicBezTo>
                    <a:pt x="0" y="168266"/>
                    <a:pt x="168266" y="0"/>
                    <a:pt x="375832" y="0"/>
                  </a:cubicBezTo>
                  <a:cubicBezTo>
                    <a:pt x="583398" y="0"/>
                    <a:pt x="751663" y="168266"/>
                    <a:pt x="751663" y="375832"/>
                  </a:cubicBezTo>
                  <a:close/>
                </a:path>
              </a:pathLst>
            </a:custGeom>
            <a:solidFill>
              <a:schemeClr val="accent2"/>
            </a:solidFill>
            <a:ln w="6652" cap="flat">
              <a:noFill/>
              <a:prstDash val="solid"/>
              <a:miter/>
            </a:ln>
            <a:effectLst>
              <a:outerShdw blurRad="50800" dist="38100" dir="8100000" algn="tr" rotWithShape="0">
                <a:prstClr val="black">
                  <a:alpha val="40000"/>
                </a:prstClr>
              </a:outerShdw>
            </a:effectLst>
          </p:spPr>
          <p:txBody>
            <a:bodyPr rtlCol="0" anchor="ctr"/>
            <a:lstStyle/>
            <a:p>
              <a:pPr defTabSz="685800">
                <a:defRPr/>
              </a:pPr>
              <a:endParaRPr lang="en-US" sz="1350">
                <a:solidFill>
                  <a:prstClr val="black"/>
                </a:solidFill>
                <a:latin typeface="Calibri"/>
              </a:endParaRPr>
            </a:p>
          </p:txBody>
        </p:sp>
      </p:grpSp>
    </p:spTree>
    <p:extLst>
      <p:ext uri="{BB962C8B-B14F-4D97-AF65-F5344CB8AC3E}">
        <p14:creationId xmlns:p14="http://schemas.microsoft.com/office/powerpoint/2010/main" val="295992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7886700" cy="622627"/>
          </a:xfrm>
        </p:spPr>
        <p:txBody>
          <a:bodyPr anchor="b">
            <a:normAutofit/>
          </a:bodyPr>
          <a:lstStyle/>
          <a:p>
            <a:r>
              <a:rPr lang="lt-LT" b="1" dirty="0">
                <a:solidFill>
                  <a:srgbClr val="0070C0"/>
                </a:solidFill>
                <a:latin typeface="Aptos" panose="020B0004020202020204" pitchFamily="34" charset="0"/>
              </a:rPr>
              <a:t>Vidinių veiksnių, kurie skatina mokytis, palaikymas</a:t>
            </a:r>
          </a:p>
        </p:txBody>
      </p:sp>
      <p:sp>
        <p:nvSpPr>
          <p:cNvPr id="3" name="Turinio vietos rezervavimo ženklas 2">
            <a:extLst>
              <a:ext uri="{FF2B5EF4-FFF2-40B4-BE49-F238E27FC236}">
                <a16:creationId xmlns:a16="http://schemas.microsoft.com/office/drawing/2014/main" id="{E7C05B4D-B474-A3DB-9129-7CC4C8D363E1}"/>
              </a:ext>
            </a:extLst>
          </p:cNvPr>
          <p:cNvSpPr>
            <a:spLocks noGrp="1"/>
          </p:cNvSpPr>
          <p:nvPr>
            <p:ph idx="1"/>
          </p:nvPr>
        </p:nvSpPr>
        <p:spPr>
          <a:xfrm>
            <a:off x="367749" y="1487272"/>
            <a:ext cx="8428382" cy="3162119"/>
          </a:xfrm>
        </p:spPr>
        <p:txBody>
          <a:bodyPr>
            <a:normAutofit/>
          </a:bodyPr>
          <a:lstStyle/>
          <a:p>
            <a:pPr>
              <a:spcBef>
                <a:spcPts val="450"/>
              </a:spcBef>
            </a:pPr>
            <a:r>
              <a:rPr lang="lt-LT" sz="1800" dirty="0"/>
              <a:t>Didžiuotis tuo, kad darbus atlieka gerai</a:t>
            </a:r>
          </a:p>
          <a:p>
            <a:pPr>
              <a:spcBef>
                <a:spcPts val="450"/>
              </a:spcBef>
            </a:pPr>
            <a:r>
              <a:rPr lang="lt-LT" sz="1800" dirty="0"/>
              <a:t>Norimo rezultato pasiekimas</a:t>
            </a:r>
          </a:p>
          <a:p>
            <a:pPr>
              <a:spcBef>
                <a:spcPts val="450"/>
              </a:spcBef>
            </a:pPr>
            <a:r>
              <a:rPr lang="lt-LT" sz="1800" dirty="0"/>
              <a:t>Asmeninės ambicijos</a:t>
            </a:r>
          </a:p>
          <a:p>
            <a:pPr>
              <a:spcBef>
                <a:spcPts val="450"/>
              </a:spcBef>
            </a:pPr>
            <a:r>
              <a:rPr lang="lt-LT" sz="1800" dirty="0"/>
              <a:t>Konkurencija </a:t>
            </a:r>
          </a:p>
          <a:p>
            <a:pPr>
              <a:spcBef>
                <a:spcPts val="450"/>
              </a:spcBef>
            </a:pPr>
            <a:r>
              <a:rPr lang="lt-LT" sz="1800" dirty="0"/>
              <a:t>Kontrolė arba galia</a:t>
            </a:r>
          </a:p>
          <a:p>
            <a:pPr>
              <a:spcBef>
                <a:spcPts val="450"/>
              </a:spcBef>
            </a:pPr>
            <a:r>
              <a:rPr lang="lt-LT" sz="1800" dirty="0"/>
              <a:t>Dalyvavimas ir priklausymas</a:t>
            </a:r>
          </a:p>
          <a:p>
            <a:pPr>
              <a:spcBef>
                <a:spcPts val="450"/>
              </a:spcBef>
            </a:pPr>
            <a:r>
              <a:rPr lang="lt-LT" sz="1800" dirty="0"/>
              <a:t>Asmeniniai santykiai</a:t>
            </a:r>
          </a:p>
          <a:p>
            <a:pPr>
              <a:spcBef>
                <a:spcPts val="450"/>
              </a:spcBef>
            </a:pPr>
            <a:r>
              <a:rPr lang="lt-LT" sz="1800" dirty="0"/>
              <a:t>Vertybės</a:t>
            </a:r>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35</a:t>
            </a:fld>
            <a:endParaRPr lang="en-US" sz="788">
              <a:solidFill>
                <a:prstClr val="black">
                  <a:tint val="82000"/>
                </a:prstClr>
              </a:solidFill>
              <a:latin typeface="Aptos" panose="02110004020202020204"/>
            </a:endParaRPr>
          </a:p>
        </p:txBody>
      </p:sp>
    </p:spTree>
    <p:extLst>
      <p:ext uri="{BB962C8B-B14F-4D97-AF65-F5344CB8AC3E}">
        <p14:creationId xmlns:p14="http://schemas.microsoft.com/office/powerpoint/2010/main" val="271884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A4DDC2E-892B-DECA-802E-31A5B6317BCE}"/>
              </a:ext>
            </a:extLst>
          </p:cNvPr>
          <p:cNvSpPr>
            <a:spLocks noGrp="1"/>
          </p:cNvSpPr>
          <p:nvPr>
            <p:ph type="title"/>
          </p:nvPr>
        </p:nvSpPr>
        <p:spPr>
          <a:xfrm>
            <a:off x="628650" y="645390"/>
            <a:ext cx="7886700" cy="622627"/>
          </a:xfrm>
        </p:spPr>
        <p:txBody>
          <a:bodyPr anchor="b">
            <a:normAutofit/>
          </a:bodyPr>
          <a:lstStyle/>
          <a:p>
            <a:r>
              <a:rPr lang="lt-LT" b="1" dirty="0" err="1">
                <a:solidFill>
                  <a:srgbClr val="0070C0"/>
                </a:solidFill>
              </a:rPr>
              <a:t>Savidisciplinos</a:t>
            </a:r>
            <a:r>
              <a:rPr lang="lt-LT" b="1" dirty="0">
                <a:solidFill>
                  <a:srgbClr val="0070C0"/>
                </a:solidFill>
              </a:rPr>
              <a:t> svarba</a:t>
            </a:r>
            <a:endParaRPr lang="en-US" dirty="0">
              <a:solidFill>
                <a:schemeClr val="tx2"/>
              </a:solidFill>
            </a:endParaRPr>
          </a:p>
        </p:txBody>
      </p:sp>
      <p:sp>
        <p:nvSpPr>
          <p:cNvPr id="3" name="Turinio vietos rezervavimo ženklas 2">
            <a:extLst>
              <a:ext uri="{FF2B5EF4-FFF2-40B4-BE49-F238E27FC236}">
                <a16:creationId xmlns:a16="http://schemas.microsoft.com/office/drawing/2014/main" id="{E7C05B4D-B474-A3DB-9129-7CC4C8D363E1}"/>
              </a:ext>
            </a:extLst>
          </p:cNvPr>
          <p:cNvSpPr>
            <a:spLocks noGrp="1"/>
          </p:cNvSpPr>
          <p:nvPr>
            <p:ph idx="1"/>
          </p:nvPr>
        </p:nvSpPr>
        <p:spPr>
          <a:xfrm>
            <a:off x="367749" y="1385887"/>
            <a:ext cx="8428382" cy="3263504"/>
          </a:xfrm>
        </p:spPr>
        <p:txBody>
          <a:bodyPr>
            <a:normAutofit/>
          </a:bodyPr>
          <a:lstStyle/>
          <a:p>
            <a:pPr>
              <a:spcBef>
                <a:spcPts val="450"/>
              </a:spcBef>
            </a:pPr>
            <a:r>
              <a:rPr lang="lt-LT" sz="1800" dirty="0"/>
              <a:t>Mokytis iš klaidų</a:t>
            </a:r>
          </a:p>
          <a:p>
            <a:pPr>
              <a:spcBef>
                <a:spcPts val="450"/>
              </a:spcBef>
            </a:pPr>
            <a:r>
              <a:rPr lang="lt-LT" sz="1800" dirty="0"/>
              <a:t>Suplanuoti tikslus</a:t>
            </a:r>
          </a:p>
          <a:p>
            <a:pPr>
              <a:spcBef>
                <a:spcPts val="450"/>
              </a:spcBef>
            </a:pPr>
            <a:r>
              <a:rPr lang="lt-LT" sz="1800" dirty="0"/>
              <a:t>Žinoti, kada jaučiasi labiausiai motyvuotas</a:t>
            </a:r>
          </a:p>
          <a:p>
            <a:pPr>
              <a:spcBef>
                <a:spcPts val="450"/>
              </a:spcBef>
            </a:pPr>
            <a:r>
              <a:rPr lang="lt-LT" sz="1800" dirty="0"/>
              <a:t>Būti pozityviam</a:t>
            </a:r>
          </a:p>
          <a:p>
            <a:pPr>
              <a:spcBef>
                <a:spcPts val="450"/>
              </a:spcBef>
            </a:pPr>
            <a:r>
              <a:rPr lang="lt-LT" sz="1800" dirty="0"/>
              <a:t>Kovoti su neproduktyviais įpročiais</a:t>
            </a:r>
          </a:p>
          <a:p>
            <a:pPr>
              <a:spcBef>
                <a:spcPts val="450"/>
              </a:spcBef>
            </a:pPr>
            <a:r>
              <a:rPr lang="lt-LT" sz="1800" dirty="0"/>
              <a:t>Pasirinkti palaikančią aplinką</a:t>
            </a:r>
          </a:p>
          <a:p>
            <a:pPr>
              <a:spcBef>
                <a:spcPts val="450"/>
              </a:spcBef>
            </a:pPr>
            <a:endParaRPr lang="lt-LT" sz="1800" dirty="0"/>
          </a:p>
          <a:p>
            <a:pPr>
              <a:spcBef>
                <a:spcPts val="450"/>
              </a:spcBef>
            </a:pPr>
            <a:endParaRPr lang="lt-LT" sz="1800" dirty="0"/>
          </a:p>
        </p:txBody>
      </p:sp>
      <p:sp>
        <p:nvSpPr>
          <p:cNvPr id="4" name="Datos vietos rezervavimo ženklas 11">
            <a:extLst>
              <a:ext uri="{FF2B5EF4-FFF2-40B4-BE49-F238E27FC236}">
                <a16:creationId xmlns:a16="http://schemas.microsoft.com/office/drawing/2014/main" id="{D41FF9D9-D523-0372-A2CE-8F6F843A67BF}"/>
              </a:ext>
            </a:extLst>
          </p:cNvPr>
          <p:cNvSpPr>
            <a:spLocks noGrp="1"/>
          </p:cNvSpPr>
          <p:nvPr>
            <p:ph type="dt" sz="half" idx="10"/>
          </p:nvPr>
        </p:nvSpPr>
        <p:spPr>
          <a:xfrm>
            <a:off x="628650" y="4806645"/>
            <a:ext cx="2057400" cy="273844"/>
          </a:xfrm>
        </p:spPr>
        <p:txBody>
          <a:bodyPr/>
          <a:lstStyle/>
          <a:p>
            <a:pPr algn="l" defTabSz="685800">
              <a:defRPr/>
            </a:pPr>
            <a:fld id="{032110A9-66C3-4C40-B848-E2019A1754DF}" type="datetime1">
              <a:rPr lang="lt-LT" sz="788">
                <a:solidFill>
                  <a:prstClr val="black">
                    <a:tint val="82000"/>
                  </a:prstClr>
                </a:solidFill>
                <a:latin typeface="Aptos" panose="02110004020202020204"/>
              </a:rPr>
              <a:pPr algn="l" defTabSz="685800">
                <a:defRPr/>
              </a:pPr>
              <a:t>2025-03-25</a:t>
            </a:fld>
            <a:endParaRPr lang="en-US" sz="788">
              <a:solidFill>
                <a:prstClr val="black">
                  <a:tint val="82000"/>
                </a:prstClr>
              </a:solidFill>
              <a:latin typeface="Aptos" panose="02110004020202020204"/>
            </a:endParaRPr>
          </a:p>
        </p:txBody>
      </p:sp>
      <p:sp>
        <p:nvSpPr>
          <p:cNvPr id="6" name="Skaidrės numerio vietos rezervavimo ženklas 13">
            <a:extLst>
              <a:ext uri="{FF2B5EF4-FFF2-40B4-BE49-F238E27FC236}">
                <a16:creationId xmlns:a16="http://schemas.microsoft.com/office/drawing/2014/main" id="{C5CAB2F9-E7D7-BE70-A72E-3549F3211121}"/>
              </a:ext>
            </a:extLst>
          </p:cNvPr>
          <p:cNvSpPr>
            <a:spLocks noGrp="1"/>
          </p:cNvSpPr>
          <p:nvPr>
            <p:ph type="sldNum" sz="quarter" idx="12"/>
          </p:nvPr>
        </p:nvSpPr>
        <p:spPr>
          <a:xfrm>
            <a:off x="6457950" y="4806645"/>
            <a:ext cx="2057400" cy="273844"/>
          </a:xfrm>
        </p:spPr>
        <p:txBody>
          <a:bodyPr/>
          <a:lstStyle/>
          <a:p>
            <a:pPr defTabSz="685800">
              <a:defRPr/>
            </a:pPr>
            <a:fld id="{1D3FB119-2693-4286-986F-299917FA0306}" type="slidenum">
              <a:rPr lang="en-US" sz="788">
                <a:solidFill>
                  <a:prstClr val="black">
                    <a:tint val="82000"/>
                  </a:prstClr>
                </a:solidFill>
                <a:latin typeface="Aptos" panose="02110004020202020204"/>
              </a:rPr>
              <a:pPr defTabSz="685800">
                <a:defRPr/>
              </a:pPr>
              <a:t>36</a:t>
            </a:fld>
            <a:endParaRPr lang="en-US" sz="788">
              <a:solidFill>
                <a:prstClr val="black">
                  <a:tint val="82000"/>
                </a:prstClr>
              </a:solidFill>
              <a:latin typeface="Aptos" panose="02110004020202020204"/>
            </a:endParaRPr>
          </a:p>
        </p:txBody>
      </p:sp>
    </p:spTree>
    <p:extLst>
      <p:ext uri="{BB962C8B-B14F-4D97-AF65-F5344CB8AC3E}">
        <p14:creationId xmlns:p14="http://schemas.microsoft.com/office/powerpoint/2010/main" val="3590676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a:extLst>
              <a:ext uri="{FF2B5EF4-FFF2-40B4-BE49-F238E27FC236}">
                <a16:creationId xmlns:a16="http://schemas.microsoft.com/office/drawing/2014/main" id="{D485EA67-0974-4C77-9822-533E67545D17}"/>
              </a:ext>
            </a:extLst>
          </p:cNvPr>
          <p:cNvSpPr>
            <a:spLocks noGrp="1"/>
          </p:cNvSpPr>
          <p:nvPr>
            <p:ph type="title"/>
          </p:nvPr>
        </p:nvSpPr>
        <p:spPr>
          <a:xfrm>
            <a:off x="628650" y="473868"/>
            <a:ext cx="8362950" cy="994173"/>
          </a:xfrm>
        </p:spPr>
        <p:txBody>
          <a:bodyPr>
            <a:normAutofit fontScale="90000"/>
          </a:bodyPr>
          <a:lstStyle/>
          <a:p>
            <a:pPr>
              <a:defRPr/>
            </a:pPr>
            <a:r>
              <a:rPr lang="lt-LT" altLang="lt-LT" sz="3100" b="1" dirty="0">
                <a:latin typeface="Georgia" panose="02040502050405020303" pitchFamily="18" charset="0"/>
              </a:rPr>
              <a:t>Motyvacija, mąstymas ir metodai</a:t>
            </a:r>
            <a:br>
              <a:rPr lang="lt-LT" altLang="lt-LT" sz="3100" dirty="0"/>
            </a:br>
            <a:endParaRPr lang="lt-LT" altLang="lt-LT" sz="3100" b="1" dirty="0">
              <a:latin typeface="Georgia" panose="02040502050405020303" pitchFamily="18" charset="0"/>
              <a:cs typeface="Times New Roman" panose="02020603050405020304" pitchFamily="18" charset="0"/>
            </a:endParaRPr>
          </a:p>
        </p:txBody>
      </p:sp>
      <p:sp>
        <p:nvSpPr>
          <p:cNvPr id="19459" name="Turinio vietos rezervavimo ženklas 2">
            <a:extLst>
              <a:ext uri="{FF2B5EF4-FFF2-40B4-BE49-F238E27FC236}">
                <a16:creationId xmlns:a16="http://schemas.microsoft.com/office/drawing/2014/main" id="{92310F7F-94C1-43CE-BD4F-3AF31FEB12BC}"/>
              </a:ext>
            </a:extLst>
          </p:cNvPr>
          <p:cNvSpPr>
            <a:spLocks noGrp="1" noChangeArrowheads="1"/>
          </p:cNvSpPr>
          <p:nvPr>
            <p:ph idx="1"/>
          </p:nvPr>
        </p:nvSpPr>
        <p:spPr>
          <a:xfrm>
            <a:off x="628650" y="1543050"/>
            <a:ext cx="7886700" cy="2903821"/>
          </a:xfrm>
        </p:spPr>
        <p:txBody>
          <a:bodyPr>
            <a:normAutofit/>
          </a:bodyPr>
          <a:lstStyle/>
          <a:p>
            <a:pPr>
              <a:defRPr/>
            </a:pPr>
            <a:r>
              <a:rPr lang="lt-LT" altLang="lt-LT" sz="1800" dirty="0"/>
              <a:t>Turėtų susiformuoti sociokultūrinė kompetencija, leidžianti patogiai jaustis svetimoje visuomenėje, padedanti suprasti tos visuomenės veiksmus bei elgesį.</a:t>
            </a:r>
          </a:p>
          <a:p>
            <a:pPr>
              <a:defRPr/>
            </a:pPr>
            <a:r>
              <a:rPr lang="lt-LT" altLang="lt-LT" sz="1800" dirty="0"/>
              <a:t>Vaikai kalbos mokosi intensyviausiai pirmaisiais gyvenimo metais, kai intelektas nesusiformavęs.</a:t>
            </a:r>
          </a:p>
          <a:p>
            <a:pPr>
              <a:defRPr/>
            </a:pPr>
            <a:r>
              <a:rPr lang="en-US" altLang="lt-LT" sz="1800" dirty="0"/>
              <a:t> </a:t>
            </a:r>
            <a:r>
              <a:rPr lang="lt-LT" altLang="lt-LT" sz="1800" dirty="0"/>
              <a:t>Žmogus turi gebėjimą išmokti kalbą apskritai, o ne tam tikrą ar konkrečią.</a:t>
            </a:r>
          </a:p>
          <a:p>
            <a:pPr>
              <a:defRPr/>
            </a:pPr>
            <a:r>
              <a:rPr lang="lt-LT" altLang="lt-LT" sz="1800" dirty="0"/>
              <a:t>Svarbiausia aplinkybė</a:t>
            </a:r>
            <a:r>
              <a:rPr lang="lt-LT" sz="1800" dirty="0"/>
              <a:t> –</a:t>
            </a:r>
            <a:r>
              <a:rPr lang="lt-LT" altLang="lt-LT" sz="1800" dirty="0"/>
              <a:t> kalbinė aplinka, kurioje vaikas gimė.</a:t>
            </a:r>
            <a:endParaRPr lang="en-US" altLang="lt-LT" sz="1800" dirty="0"/>
          </a:p>
          <a:p>
            <a:pPr eaLnBrk="1" hangingPunct="1"/>
            <a:endParaRPr lang="lt-LT" alt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3567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F16D-B60C-9D3D-5DE9-A795A45CF93F}"/>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8E6BD3CC-8680-0A99-CA92-862C30CBE3F3}"/>
              </a:ext>
            </a:extLst>
          </p:cNvPr>
          <p:cNvSpPr>
            <a:spLocks noGrp="1"/>
          </p:cNvSpPr>
          <p:nvPr>
            <p:ph idx="1"/>
          </p:nvPr>
        </p:nvSpPr>
        <p:spPr/>
        <p:txBody>
          <a:bodyPr>
            <a:normAutofit fontScale="92500"/>
          </a:bodyPr>
          <a:lstStyle/>
          <a:p>
            <a:pPr algn="just"/>
            <a:r>
              <a:rPr lang="lt-LT" sz="1800" dirty="0"/>
              <a:t>Kai vaikas mokosi gimtosios kalbos, jis tai daro remdamasis kalbiniais įgimtais gebėjimais. Iki 10 metų, net jei vaikas mokosi dvi ar daugiau kalbų, intelektas nelemia  kalbų mokymosi proceso (</a:t>
            </a:r>
            <a:r>
              <a:rPr lang="lt-LT" sz="1800" dirty="0" err="1"/>
              <a:t>Penfild</a:t>
            </a:r>
            <a:r>
              <a:rPr lang="lt-LT" sz="1800" dirty="0"/>
              <a:t>).</a:t>
            </a:r>
          </a:p>
          <a:p>
            <a:pPr algn="just"/>
            <a:r>
              <a:rPr lang="lt-LT" sz="1800" dirty="0"/>
              <a:t> Kuo vaikas didesnis, tuo jo kalbų mokymosi gebėjimai mažėja. Geriausia kalbų mokytis iki 10 – 12 metų. Žmogų gamta apdovanojo gebėjimu išmokti  kalbą tuo amžiaus tarpsniu, kai kalbos gebėjimai nelemia visuomeninio gyvenimo.  Kai žmogaus gebėjimas kalbėti gali lemti žmogaus gyvenimo saugumą visuomenėje, tuo metu žmogaus kalbų mokymosi gebėjimas mažėja.</a:t>
            </a:r>
            <a:endParaRPr lang="en-US" sz="1800" dirty="0"/>
          </a:p>
        </p:txBody>
      </p:sp>
      <p:sp>
        <p:nvSpPr>
          <p:cNvPr id="4" name="Slide Number Placeholder 3">
            <a:extLst>
              <a:ext uri="{FF2B5EF4-FFF2-40B4-BE49-F238E27FC236}">
                <a16:creationId xmlns:a16="http://schemas.microsoft.com/office/drawing/2014/main" id="{69BEB427-0DFE-D143-D5E4-1C0238B9C927}"/>
              </a:ext>
            </a:extLst>
          </p:cNvPr>
          <p:cNvSpPr>
            <a:spLocks noGrp="1"/>
          </p:cNvSpPr>
          <p:nvPr>
            <p:ph type="sldNum" sz="quarter" idx="12"/>
          </p:nvPr>
        </p:nvSpPr>
        <p:spPr/>
        <p:txBody>
          <a:bodyPr/>
          <a:lstStyle/>
          <a:p>
            <a:fld id="{F5D06E52-7630-F84B-AB23-AD4D7DE68425}" type="slidenum">
              <a:rPr lang="en-US" smtClean="0"/>
              <a:pPr/>
              <a:t>38</a:t>
            </a:fld>
            <a:endParaRPr lang="en-US"/>
          </a:p>
        </p:txBody>
      </p:sp>
    </p:spTree>
    <p:extLst>
      <p:ext uri="{BB962C8B-B14F-4D97-AF65-F5344CB8AC3E}">
        <p14:creationId xmlns:p14="http://schemas.microsoft.com/office/powerpoint/2010/main" val="3882955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a:extLst>
              <a:ext uri="{FF2B5EF4-FFF2-40B4-BE49-F238E27FC236}">
                <a16:creationId xmlns:a16="http://schemas.microsoft.com/office/drawing/2014/main" id="{D485EA67-0974-4C77-9822-533E67545D17}"/>
              </a:ext>
            </a:extLst>
          </p:cNvPr>
          <p:cNvSpPr>
            <a:spLocks noGrp="1"/>
          </p:cNvSpPr>
          <p:nvPr>
            <p:ph type="title"/>
          </p:nvPr>
        </p:nvSpPr>
        <p:spPr>
          <a:xfrm>
            <a:off x="628650" y="473868"/>
            <a:ext cx="7886700" cy="994173"/>
          </a:xfrm>
        </p:spPr>
        <p:txBody>
          <a:bodyPr>
            <a:normAutofit fontScale="90000"/>
          </a:bodyPr>
          <a:lstStyle/>
          <a:p>
            <a:pPr>
              <a:defRPr/>
            </a:pPr>
            <a:r>
              <a:rPr lang="lt-LT" altLang="lt-LT" sz="3100" b="1">
                <a:latin typeface="Georgia" panose="02040502050405020303" pitchFamily="18" charset="0"/>
              </a:rPr>
              <a:t>Sociokultūriniai ir psichologiniai aspektai</a:t>
            </a:r>
            <a:endParaRPr lang="lt-LT" altLang="lt-LT" sz="3100" b="1">
              <a:latin typeface="Georgia" panose="02040502050405020303" pitchFamily="18" charset="0"/>
              <a:cs typeface="Times New Roman" panose="02020603050405020304" pitchFamily="18" charset="0"/>
            </a:endParaRPr>
          </a:p>
        </p:txBody>
      </p:sp>
      <p:sp>
        <p:nvSpPr>
          <p:cNvPr id="19459" name="Turinio vietos rezervavimo ženklas 2">
            <a:extLst>
              <a:ext uri="{FF2B5EF4-FFF2-40B4-BE49-F238E27FC236}">
                <a16:creationId xmlns:a16="http://schemas.microsoft.com/office/drawing/2014/main" id="{92310F7F-94C1-43CE-BD4F-3AF31FEB12BC}"/>
              </a:ext>
            </a:extLst>
          </p:cNvPr>
          <p:cNvSpPr>
            <a:spLocks noGrp="1" noChangeArrowheads="1"/>
          </p:cNvSpPr>
          <p:nvPr>
            <p:ph idx="1"/>
          </p:nvPr>
        </p:nvSpPr>
        <p:spPr>
          <a:xfrm>
            <a:off x="628650" y="1543050"/>
            <a:ext cx="7886700" cy="2903821"/>
          </a:xfrm>
        </p:spPr>
        <p:txBody>
          <a:bodyPr>
            <a:normAutofit/>
          </a:bodyPr>
          <a:lstStyle/>
          <a:p>
            <a:r>
              <a:rPr lang="lt-LT" altLang="lt-LT" sz="1800" dirty="0"/>
              <a:t>Motyvacinis komunikacinės intencijos lygmuo,</a:t>
            </a:r>
          </a:p>
          <a:p>
            <a:r>
              <a:rPr lang="lt-LT" altLang="lt-LT" sz="1800" dirty="0"/>
              <a:t>Dalykinis – </a:t>
            </a:r>
            <a:r>
              <a:rPr lang="lt-LT" altLang="lt-LT" sz="1800" dirty="0" err="1"/>
              <a:t>denotacinis</a:t>
            </a:r>
            <a:r>
              <a:rPr lang="lt-LT" altLang="lt-LT" sz="1800" dirty="0"/>
              <a:t> lygmuo,</a:t>
            </a:r>
          </a:p>
          <a:p>
            <a:r>
              <a:rPr lang="lt-LT" altLang="lt-LT" sz="1800" dirty="0"/>
              <a:t>Prasminio turinio lygmuo,</a:t>
            </a:r>
          </a:p>
          <a:p>
            <a:r>
              <a:rPr lang="lt-LT" altLang="lt-LT" sz="1800" dirty="0"/>
              <a:t>Kalbinio plano lygmuo,</a:t>
            </a:r>
          </a:p>
          <a:p>
            <a:r>
              <a:rPr lang="lt-LT" altLang="lt-LT" sz="1800" dirty="0"/>
              <a:t>Tarties ir intonacijos lygmuo</a:t>
            </a:r>
            <a:r>
              <a:rPr lang="en-US" altLang="lt-LT" sz="1800" dirty="0"/>
              <a:t> </a:t>
            </a:r>
            <a:r>
              <a:rPr lang="lt-LT" altLang="lt-LT" sz="1800" dirty="0"/>
              <a:t>.</a:t>
            </a:r>
          </a:p>
          <a:p>
            <a:pPr eaLnBrk="1" hangingPunct="1"/>
            <a:endParaRPr lang="lt-LT" alt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55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lt-LT"/>
            </a:p>
          </p:txBody>
        </p:sp>
        <p:sp>
          <p:nvSpPr>
            <p:cNvPr id="11"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lt-LT"/>
            </a:p>
          </p:txBody>
        </p:sp>
        <p:sp>
          <p:nvSpPr>
            <p:cNvPr id="12"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lt-LT"/>
            </a:p>
          </p:txBody>
        </p:sp>
        <p:sp>
          <p:nvSpPr>
            <p:cNvPr id="13"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lt-LT"/>
            </a:p>
          </p:txBody>
        </p:sp>
        <p:sp>
          <p:nvSpPr>
            <p:cNvPr id="14"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lt-LT"/>
            </a:p>
          </p:txBody>
        </p:sp>
        <p:sp>
          <p:nvSpPr>
            <p:cNvPr id="15"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lt-LT"/>
            </a:p>
          </p:txBody>
        </p:sp>
        <p:sp>
          <p:nvSpPr>
            <p:cNvPr id="16"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lt-LT"/>
            </a:p>
          </p:txBody>
        </p:sp>
        <p:sp>
          <p:nvSpPr>
            <p:cNvPr id="17"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lt-LT"/>
            </a:p>
          </p:txBody>
        </p:sp>
        <p:sp>
          <p:nvSpPr>
            <p:cNvPr id="18"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lt-LT"/>
            </a:p>
          </p:txBody>
        </p:sp>
        <p:sp>
          <p:nvSpPr>
            <p:cNvPr id="19"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lt-LT"/>
            </a:p>
          </p:txBody>
        </p:sp>
        <p:sp>
          <p:nvSpPr>
            <p:cNvPr id="20"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lt-LT"/>
            </a:p>
          </p:txBody>
        </p:sp>
        <p:sp>
          <p:nvSpPr>
            <p:cNvPr id="21"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lt-LT"/>
            </a:p>
          </p:txBody>
        </p:sp>
      </p:grpSp>
      <p:grpSp>
        <p:nvGrpSpPr>
          <p:cNvPr id="23" name="Group 22">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lt-LT"/>
            </a:p>
          </p:txBody>
        </p:sp>
        <p:sp>
          <p:nvSpPr>
            <p:cNvPr id="25"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lt-LT"/>
            </a:p>
          </p:txBody>
        </p:sp>
        <p:sp>
          <p:nvSpPr>
            <p:cNvPr id="26"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lt-LT"/>
            </a:p>
          </p:txBody>
        </p:sp>
        <p:sp>
          <p:nvSpPr>
            <p:cNvPr id="27"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lt-LT"/>
            </a:p>
          </p:txBody>
        </p:sp>
        <p:sp>
          <p:nvSpPr>
            <p:cNvPr id="28"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lt-LT"/>
            </a:p>
          </p:txBody>
        </p:sp>
        <p:sp>
          <p:nvSpPr>
            <p:cNvPr id="29"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lt-LT"/>
            </a:p>
          </p:txBody>
        </p:sp>
        <p:sp>
          <p:nvSpPr>
            <p:cNvPr id="3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lt-LT"/>
            </a:p>
          </p:txBody>
        </p:sp>
        <p:sp>
          <p:nvSpPr>
            <p:cNvPr id="31"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lt-LT"/>
            </a:p>
          </p:txBody>
        </p:sp>
        <p:sp>
          <p:nvSpPr>
            <p:cNvPr id="32"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lt-LT"/>
            </a:p>
          </p:txBody>
        </p:sp>
        <p:sp>
          <p:nvSpPr>
            <p:cNvPr id="33"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lt-LT"/>
            </a:p>
          </p:txBody>
        </p:sp>
        <p:sp>
          <p:nvSpPr>
            <p:cNvPr id="34"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lt-LT"/>
            </a:p>
          </p:txBody>
        </p:sp>
        <p:sp>
          <p:nvSpPr>
            <p:cNvPr id="35"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lt-LT"/>
            </a:p>
          </p:txBody>
        </p:sp>
      </p:grpSp>
      <p:sp>
        <p:nvSpPr>
          <p:cNvPr id="37" name="Rectangle 36">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lt-LT"/>
          </a:p>
        </p:txBody>
      </p:sp>
      <p:sp>
        <p:nvSpPr>
          <p:cNvPr id="39"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lt-LT"/>
          </a:p>
        </p:txBody>
      </p:sp>
      <p:sp useBgFill="1">
        <p:nvSpPr>
          <p:cNvPr id="41" name="Rectangle 4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D0DC-660A-1660-EF2A-279BC9D17B45}"/>
              </a:ext>
            </a:extLst>
          </p:cNvPr>
          <p:cNvSpPr>
            <a:spLocks noGrp="1"/>
          </p:cNvSpPr>
          <p:nvPr>
            <p:ph type="title"/>
          </p:nvPr>
        </p:nvSpPr>
        <p:spPr>
          <a:xfrm>
            <a:off x="2529796" y="468082"/>
            <a:ext cx="6098663" cy="960668"/>
          </a:xfrm>
        </p:spPr>
        <p:txBody>
          <a:bodyPr vert="horz" lIns="91440" tIns="45720" rIns="91440" bIns="45720" rtlCol="0" anchor="t">
            <a:normAutofit/>
          </a:bodyPr>
          <a:lstStyle/>
          <a:p>
            <a:pPr defTabSz="457200">
              <a:lnSpc>
                <a:spcPct val="90000"/>
              </a:lnSpc>
              <a:spcBef>
                <a:spcPct val="0"/>
              </a:spcBef>
            </a:pPr>
            <a:r>
              <a:rPr lang="en-US" sz="3100">
                <a:latin typeface="+mj-lt"/>
                <a:ea typeface="+mj-ea"/>
                <a:cs typeface="+mj-cs"/>
              </a:rPr>
              <a:t>Kalba tautoje ir tauta kalboje (2)</a:t>
            </a:r>
          </a:p>
        </p:txBody>
      </p:sp>
      <p:sp>
        <p:nvSpPr>
          <p:cNvPr id="43" name="Rectangle 4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a:solidFill>
            <a:schemeClr val="tx2">
              <a:lumMod val="60000"/>
              <a:lumOff val="40000"/>
              <a:alpha val="40000"/>
            </a:schemeClr>
          </a:solidFill>
        </p:grpSpPr>
        <p:sp>
          <p:nvSpPr>
            <p:cNvPr id="4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lt-LT"/>
            </a:p>
          </p:txBody>
        </p:sp>
        <p:sp>
          <p:nvSpPr>
            <p:cNvPr id="4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lt-LT"/>
            </a:p>
          </p:txBody>
        </p:sp>
        <p:sp>
          <p:nvSpPr>
            <p:cNvPr id="4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lt-LT"/>
            </a:p>
          </p:txBody>
        </p:sp>
        <p:sp>
          <p:nvSpPr>
            <p:cNvPr id="4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lt-LT"/>
            </a:p>
          </p:txBody>
        </p:sp>
        <p:sp>
          <p:nvSpPr>
            <p:cNvPr id="5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lt-LT"/>
            </a:p>
          </p:txBody>
        </p:sp>
        <p:sp>
          <p:nvSpPr>
            <p:cNvPr id="5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lt-LT"/>
            </a:p>
          </p:txBody>
        </p:sp>
        <p:sp>
          <p:nvSpPr>
            <p:cNvPr id="5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lt-LT"/>
            </a:p>
          </p:txBody>
        </p:sp>
        <p:sp>
          <p:nvSpPr>
            <p:cNvPr id="5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lt-LT"/>
            </a:p>
          </p:txBody>
        </p:sp>
        <p:sp>
          <p:nvSpPr>
            <p:cNvPr id="5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lt-LT"/>
            </a:p>
          </p:txBody>
        </p:sp>
        <p:sp>
          <p:nvSpPr>
            <p:cNvPr id="5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lt-LT"/>
            </a:p>
          </p:txBody>
        </p:sp>
        <p:sp>
          <p:nvSpPr>
            <p:cNvPr id="5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lt-LT"/>
            </a:p>
          </p:txBody>
        </p:sp>
        <p:sp>
          <p:nvSpPr>
            <p:cNvPr id="5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lt-LT"/>
            </a:p>
          </p:txBody>
        </p:sp>
      </p:grpSp>
      <p:grpSp>
        <p:nvGrpSpPr>
          <p:cNvPr id="59" name="Group 5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a:solidFill>
            <a:schemeClr val="tx2">
              <a:lumMod val="75000"/>
              <a:alpha val="70000"/>
            </a:schemeClr>
          </a:solidFill>
        </p:grpSpPr>
        <p:sp>
          <p:nvSpPr>
            <p:cNvPr id="6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lt-LT"/>
            </a:p>
          </p:txBody>
        </p:sp>
        <p:sp>
          <p:nvSpPr>
            <p:cNvPr id="6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lt-LT"/>
            </a:p>
          </p:txBody>
        </p:sp>
        <p:sp>
          <p:nvSpPr>
            <p:cNvPr id="6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lt-LT"/>
            </a:p>
          </p:txBody>
        </p:sp>
        <p:sp>
          <p:nvSpPr>
            <p:cNvPr id="6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lt-LT"/>
            </a:p>
          </p:txBody>
        </p:sp>
        <p:sp>
          <p:nvSpPr>
            <p:cNvPr id="6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lt-LT"/>
            </a:p>
          </p:txBody>
        </p:sp>
        <p:sp>
          <p:nvSpPr>
            <p:cNvPr id="6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lt-LT"/>
            </a:p>
          </p:txBody>
        </p:sp>
        <p:sp>
          <p:nvSpPr>
            <p:cNvPr id="6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lt-LT"/>
            </a:p>
          </p:txBody>
        </p:sp>
        <p:sp>
          <p:nvSpPr>
            <p:cNvPr id="6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lt-LT"/>
            </a:p>
          </p:txBody>
        </p:sp>
        <p:sp>
          <p:nvSpPr>
            <p:cNvPr id="6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lt-LT"/>
            </a:p>
          </p:txBody>
        </p:sp>
        <p:sp>
          <p:nvSpPr>
            <p:cNvPr id="6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lt-LT"/>
            </a:p>
          </p:txBody>
        </p:sp>
        <p:sp>
          <p:nvSpPr>
            <p:cNvPr id="7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lt-LT"/>
            </a:p>
          </p:txBody>
        </p:sp>
        <p:sp>
          <p:nvSpPr>
            <p:cNvPr id="7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lt-LT"/>
            </a:p>
          </p:txBody>
        </p:sp>
      </p:grpSp>
      <p:sp>
        <p:nvSpPr>
          <p:cNvPr id="7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2558589"/>
            <a:ext cx="823645" cy="385549"/>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lt-LT"/>
          </a:p>
        </p:txBody>
      </p:sp>
      <p:sp>
        <p:nvSpPr>
          <p:cNvPr id="4" name="Slide Number Placeholder 3">
            <a:extLst>
              <a:ext uri="{FF2B5EF4-FFF2-40B4-BE49-F238E27FC236}">
                <a16:creationId xmlns:a16="http://schemas.microsoft.com/office/drawing/2014/main" id="{18472092-D931-84DE-0F91-220D34A5B08E}"/>
              </a:ext>
            </a:extLst>
          </p:cNvPr>
          <p:cNvSpPr>
            <a:spLocks noGrp="1"/>
          </p:cNvSpPr>
          <p:nvPr>
            <p:ph type="sldNum" idx="12"/>
          </p:nvPr>
        </p:nvSpPr>
        <p:spPr>
          <a:xfrm>
            <a:off x="65945" y="2614442"/>
            <a:ext cx="584825" cy="273844"/>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sz="700" kern="1200" dirty="0">
                <a:solidFill>
                  <a:srgbClr val="FEFFFF"/>
                </a:solidFill>
                <a:latin typeface="+mn-lt"/>
                <a:ea typeface="+mn-ea"/>
                <a:cs typeface="+mn-cs"/>
              </a:rPr>
              <a:pPr lvl="0" indent="0">
                <a:lnSpc>
                  <a:spcPct val="90000"/>
                </a:lnSpc>
                <a:spcBef>
                  <a:spcPts val="0"/>
                </a:spcBef>
                <a:spcAft>
                  <a:spcPts val="600"/>
                </a:spcAft>
                <a:buNone/>
              </a:pPr>
              <a:t>4</a:t>
            </a:fld>
            <a:endParaRPr lang="en-US" sz="700" kern="1200" dirty="0">
              <a:solidFill>
                <a:srgbClr val="FEFFFF"/>
              </a:solidFill>
              <a:latin typeface="+mn-lt"/>
              <a:ea typeface="+mn-ea"/>
              <a:cs typeface="+mn-cs"/>
            </a:endParaRPr>
          </a:p>
        </p:txBody>
      </p:sp>
      <p:sp>
        <p:nvSpPr>
          <p:cNvPr id="3" name="Text Placeholder 2">
            <a:extLst>
              <a:ext uri="{FF2B5EF4-FFF2-40B4-BE49-F238E27FC236}">
                <a16:creationId xmlns:a16="http://schemas.microsoft.com/office/drawing/2014/main" id="{8CF527F7-B425-6B99-ECD2-F602DB3D2A78}"/>
              </a:ext>
            </a:extLst>
          </p:cNvPr>
          <p:cNvSpPr>
            <a:spLocks noGrp="1"/>
          </p:cNvSpPr>
          <p:nvPr>
            <p:ph type="body" idx="1"/>
          </p:nvPr>
        </p:nvSpPr>
        <p:spPr>
          <a:xfrm>
            <a:off x="2529796" y="1600200"/>
            <a:ext cx="6098663" cy="2833216"/>
          </a:xfrm>
        </p:spPr>
        <p:txBody>
          <a:bodyPr vert="horz" lIns="91440" tIns="45720" rIns="91440" bIns="45720" rtlCol="0">
            <a:normAutofit/>
          </a:bodyPr>
          <a:lstStyle/>
          <a:p>
            <a:pPr algn="just" defTabSz="457200">
              <a:lnSpc>
                <a:spcPct val="90000"/>
              </a:lnSpc>
              <a:spcBef>
                <a:spcPts val="1000"/>
              </a:spcBef>
              <a:buClr>
                <a:schemeClr val="accent1"/>
              </a:buClr>
              <a:buFont typeface="Wingdings 3" charset="2"/>
              <a:buChar char=""/>
            </a:pPr>
            <a:r>
              <a:rPr lang="lt-LT" sz="1400" noProof="0" dirty="0">
                <a:latin typeface="+mn-lt"/>
                <a:ea typeface="+mn-ea"/>
                <a:cs typeface="+mn-cs"/>
              </a:rPr>
              <a:t>Kalbininkai pabrėžia kalbos – kaip bet kurios etninės kultūros sudedamosios dalies – svarbą: „kalba yra ne tik tautos savitumo raiška, tautos gyvavimo pamatas, bet ir viena iš pagrindinių kultūros sudedamųjų dalių. Kalba, kaip etninės kultūros dalis, ypatinga tuo, kad joje sukaupta kultūros visumos esminių požymių, taip pat pateikiama vertybių sistema, visuomeniškai įtvirtintas santykis su pasauliu“ (</a:t>
            </a:r>
            <a:r>
              <a:rPr lang="lt-LT" sz="1400" noProof="0" dirty="0" err="1">
                <a:latin typeface="+mn-lt"/>
                <a:ea typeface="+mn-ea"/>
                <a:cs typeface="+mn-cs"/>
              </a:rPr>
              <a:t>Rudaitienė</a:t>
            </a:r>
            <a:r>
              <a:rPr lang="lt-LT" sz="1400" noProof="0" dirty="0">
                <a:latin typeface="+mn-lt"/>
                <a:ea typeface="+mn-ea"/>
                <a:cs typeface="+mn-cs"/>
              </a:rPr>
              <a:t> 2022: 1123), kiti linkę akcentuoti būtent lietuvių kalbos kaip lietuvio tapatybės sudedamosios dalies – ryšį su lietuvių tauta: „kalba, jos vartosena ir jos perspektyva yra bene jautriausia lietuvio tapatybės, lietuvybės, vadinasi, kol kas ir tautos tęstinumo vieta“. </a:t>
            </a:r>
          </a:p>
        </p:txBody>
      </p:sp>
    </p:spTree>
    <p:extLst>
      <p:ext uri="{BB962C8B-B14F-4D97-AF65-F5344CB8AC3E}">
        <p14:creationId xmlns:p14="http://schemas.microsoft.com/office/powerpoint/2010/main" val="297042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a:extLst>
              <a:ext uri="{FF2B5EF4-FFF2-40B4-BE49-F238E27FC236}">
                <a16:creationId xmlns:a16="http://schemas.microsoft.com/office/drawing/2014/main" id="{D485EA67-0974-4C77-9822-533E67545D17}"/>
              </a:ext>
            </a:extLst>
          </p:cNvPr>
          <p:cNvSpPr>
            <a:spLocks noGrp="1"/>
          </p:cNvSpPr>
          <p:nvPr>
            <p:ph type="title"/>
          </p:nvPr>
        </p:nvSpPr>
        <p:spPr>
          <a:xfrm>
            <a:off x="628650" y="473868"/>
            <a:ext cx="7886700" cy="994173"/>
          </a:xfrm>
        </p:spPr>
        <p:txBody>
          <a:bodyPr>
            <a:normAutofit fontScale="90000"/>
          </a:bodyPr>
          <a:lstStyle/>
          <a:p>
            <a:pPr>
              <a:defRPr/>
            </a:pPr>
            <a:r>
              <a:rPr lang="lt-LT" altLang="lt-LT" sz="3100" b="1" dirty="0">
                <a:latin typeface="Georgia" panose="02040502050405020303" pitchFamily="18" charset="0"/>
              </a:rPr>
              <a:t>Motyvacija, mąstymas ir metodai</a:t>
            </a:r>
            <a:br>
              <a:rPr lang="lt-LT" altLang="lt-LT" sz="3100" dirty="0"/>
            </a:br>
            <a:endParaRPr lang="lt-LT" altLang="lt-LT" sz="3100" b="1" dirty="0">
              <a:latin typeface="Georgia" panose="02040502050405020303" pitchFamily="18" charset="0"/>
              <a:cs typeface="Times New Roman" panose="02020603050405020304" pitchFamily="18" charset="0"/>
            </a:endParaRPr>
          </a:p>
        </p:txBody>
      </p:sp>
      <p:sp>
        <p:nvSpPr>
          <p:cNvPr id="19459" name="Turinio vietos rezervavimo ženklas 2">
            <a:extLst>
              <a:ext uri="{FF2B5EF4-FFF2-40B4-BE49-F238E27FC236}">
                <a16:creationId xmlns:a16="http://schemas.microsoft.com/office/drawing/2014/main" id="{92310F7F-94C1-43CE-BD4F-3AF31FEB12BC}"/>
              </a:ext>
            </a:extLst>
          </p:cNvPr>
          <p:cNvSpPr>
            <a:spLocks noGrp="1" noChangeArrowheads="1"/>
          </p:cNvSpPr>
          <p:nvPr>
            <p:ph idx="1"/>
          </p:nvPr>
        </p:nvSpPr>
        <p:spPr>
          <a:xfrm>
            <a:off x="628650" y="1543050"/>
            <a:ext cx="7886700" cy="2903821"/>
          </a:xfrm>
        </p:spPr>
        <p:txBody>
          <a:bodyPr>
            <a:normAutofit/>
          </a:bodyPr>
          <a:lstStyle/>
          <a:p>
            <a:r>
              <a:rPr lang="lt-LT" altLang="lt-LT" sz="1800" dirty="0"/>
              <a:t>Kalbėjimasis mokiniams yra vienas iš būdų išbandyti ir pritaikyti savo mąstymo procesus bei lavinti savo mąstymo įgūdžius. „Norint „subrandinti” sudėtingą mąstymo sistemą, reikia dalytis patirtimi ir kalbėtis” (M.B. </a:t>
            </a:r>
            <a:r>
              <a:rPr lang="lt-LT" altLang="lt-LT" sz="1800" dirty="0" err="1"/>
              <a:t>Ro</a:t>
            </a:r>
            <a:r>
              <a:rPr lang="en-US" altLang="lt-LT" sz="1800" dirty="0"/>
              <a:t>we</a:t>
            </a:r>
            <a:r>
              <a:rPr lang="lt-LT" altLang="lt-LT" sz="1800" dirty="0"/>
              <a:t>). </a:t>
            </a:r>
          </a:p>
          <a:p>
            <a:r>
              <a:rPr lang="lt-LT" altLang="lt-LT" sz="1800" dirty="0"/>
              <a:t>Kalbėjimąsi galima laikyti mąstymo išorine raiška, t. y. savo minčių rodymu. </a:t>
            </a:r>
          </a:p>
          <a:p>
            <a:r>
              <a:rPr lang="lt-LT" altLang="lt-LT" sz="1800" dirty="0"/>
              <a:t>Bendravimas,  komunikacinis modelis, gimtosios kalbos mokymosi pavyzdys</a:t>
            </a:r>
            <a:r>
              <a:rPr lang="lt-LT" sz="1800" dirty="0"/>
              <a:t> – </a:t>
            </a:r>
            <a:r>
              <a:rPr lang="lt-LT" altLang="lt-LT" sz="1800" dirty="0"/>
              <a:t>svarbiausi procesai besimokant  kalbos.</a:t>
            </a:r>
          </a:p>
          <a:p>
            <a:pPr marL="0" indent="0" eaLnBrk="1" hangingPunct="1">
              <a:buNone/>
            </a:pPr>
            <a:endParaRPr lang="lt-LT" altLang="lt-L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063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E3AB1-3E23-EB51-1066-801B556430EF}"/>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7E4082C3-6512-86FB-2AA3-D815F194156F}"/>
              </a:ext>
            </a:extLst>
          </p:cNvPr>
          <p:cNvSpPr>
            <a:spLocks noGrp="1"/>
          </p:cNvSpPr>
          <p:nvPr>
            <p:ph idx="1"/>
          </p:nvPr>
        </p:nvSpPr>
        <p:spPr/>
        <p:txBody>
          <a:bodyPr>
            <a:normAutofit lnSpcReduction="10000"/>
          </a:bodyPr>
          <a:lstStyle/>
          <a:p>
            <a:r>
              <a:rPr lang="lt-LT" sz="2000" dirty="0"/>
              <a:t>Kalbai išmokti reikia atminties. Žmogaus atmintis priklauso nuo amžiaus ir kitų fiziologinių, psichologinių veiksnių.</a:t>
            </a:r>
          </a:p>
          <a:p>
            <a:r>
              <a:rPr lang="lt-LT" sz="2000" dirty="0"/>
              <a:t>Mokslininkai mano, kad svarbu ir polinkis rizikuoti – rizikuoti kalbėti kita kalba. </a:t>
            </a:r>
          </a:p>
          <a:p>
            <a:r>
              <a:rPr lang="lt-LT" sz="2000" dirty="0" err="1"/>
              <a:t>Ekstravertas</a:t>
            </a:r>
            <a:r>
              <a:rPr lang="lt-LT" sz="2000" dirty="0"/>
              <a:t> ar intravertas?</a:t>
            </a:r>
          </a:p>
          <a:p>
            <a:r>
              <a:rPr lang="lt-LT" sz="2000" dirty="0"/>
              <a:t>Visi turime šansų išmokti kalbą – tai mums duota. Kaip mes su ta </a:t>
            </a:r>
            <a:r>
              <a:rPr lang="lt-LT" sz="2000" dirty="0" err="1"/>
              <a:t>duotybe</a:t>
            </a:r>
            <a:r>
              <a:rPr lang="lt-LT" sz="2000" dirty="0"/>
              <a:t> elgiamės – tai jau mūsų visų individualus kelias.</a:t>
            </a:r>
            <a:endParaRPr lang="en-US" sz="2000" dirty="0"/>
          </a:p>
        </p:txBody>
      </p:sp>
      <p:sp>
        <p:nvSpPr>
          <p:cNvPr id="4" name="Slide Number Placeholder 3">
            <a:extLst>
              <a:ext uri="{FF2B5EF4-FFF2-40B4-BE49-F238E27FC236}">
                <a16:creationId xmlns:a16="http://schemas.microsoft.com/office/drawing/2014/main" id="{FDD1BBAF-B39D-C0AD-754A-727AA635B479}"/>
              </a:ext>
            </a:extLst>
          </p:cNvPr>
          <p:cNvSpPr>
            <a:spLocks noGrp="1"/>
          </p:cNvSpPr>
          <p:nvPr>
            <p:ph type="sldNum" sz="quarter" idx="12"/>
          </p:nvPr>
        </p:nvSpPr>
        <p:spPr/>
        <p:txBody>
          <a:bodyPr/>
          <a:lstStyle/>
          <a:p>
            <a:fld id="{F5D06E52-7630-F84B-AB23-AD4D7DE68425}" type="slidenum">
              <a:rPr lang="en-US" smtClean="0"/>
              <a:pPr/>
              <a:t>41</a:t>
            </a:fld>
            <a:endParaRPr lang="en-US"/>
          </a:p>
        </p:txBody>
      </p:sp>
    </p:spTree>
    <p:extLst>
      <p:ext uri="{BB962C8B-B14F-4D97-AF65-F5344CB8AC3E}">
        <p14:creationId xmlns:p14="http://schemas.microsoft.com/office/powerpoint/2010/main" val="3702098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a:extLst>
              <a:ext uri="{FF2B5EF4-FFF2-40B4-BE49-F238E27FC236}">
                <a16:creationId xmlns:a16="http://schemas.microsoft.com/office/drawing/2014/main" id="{D485EA67-0974-4C77-9822-533E67545D17}"/>
              </a:ext>
            </a:extLst>
          </p:cNvPr>
          <p:cNvSpPr>
            <a:spLocks noGrp="1"/>
          </p:cNvSpPr>
          <p:nvPr>
            <p:ph type="title"/>
          </p:nvPr>
        </p:nvSpPr>
        <p:spPr>
          <a:xfrm>
            <a:off x="884419" y="620010"/>
            <a:ext cx="7375161" cy="994172"/>
          </a:xfrm>
        </p:spPr>
        <p:txBody>
          <a:bodyPr vert="horz" lIns="91440" tIns="45720" rIns="91440" bIns="45720" rtlCol="0" anchor="ctr">
            <a:normAutofit/>
          </a:bodyPr>
          <a:lstStyle/>
          <a:p>
            <a:pPr algn="ctr" defTabSz="914400">
              <a:defRPr/>
            </a:pPr>
            <a:r>
              <a:rPr lang="en-US" altLang="lt-LT" sz="3000" b="1" kern="1200" dirty="0" err="1">
                <a:solidFill>
                  <a:srgbClr val="FFFFFF"/>
                </a:solidFill>
                <a:latin typeface="+mj-lt"/>
                <a:ea typeface="+mj-ea"/>
                <a:cs typeface="+mj-cs"/>
              </a:rPr>
              <a:t>Motyvacija</a:t>
            </a:r>
            <a:r>
              <a:rPr lang="en-US" altLang="lt-LT" sz="3000" b="1" kern="1200" dirty="0">
                <a:solidFill>
                  <a:srgbClr val="FFFFFF"/>
                </a:solidFill>
                <a:latin typeface="+mj-lt"/>
                <a:ea typeface="+mj-ea"/>
                <a:cs typeface="+mj-cs"/>
              </a:rPr>
              <a:t>, </a:t>
            </a:r>
            <a:r>
              <a:rPr lang="en-US" altLang="lt-LT" sz="3000" b="1" kern="1200" dirty="0" err="1">
                <a:solidFill>
                  <a:srgbClr val="FFFFFF"/>
                </a:solidFill>
                <a:latin typeface="+mj-lt"/>
                <a:ea typeface="+mj-ea"/>
                <a:cs typeface="+mj-cs"/>
              </a:rPr>
              <a:t>mąstymas</a:t>
            </a:r>
            <a:r>
              <a:rPr lang="en-US" altLang="lt-LT" sz="3000" b="1" kern="1200" dirty="0">
                <a:solidFill>
                  <a:srgbClr val="FFFFFF"/>
                </a:solidFill>
                <a:latin typeface="+mj-lt"/>
                <a:ea typeface="+mj-ea"/>
                <a:cs typeface="+mj-cs"/>
              </a:rPr>
              <a:t> </a:t>
            </a:r>
            <a:r>
              <a:rPr lang="en-US" altLang="lt-LT" sz="3000" b="1" kern="1200" dirty="0" err="1">
                <a:solidFill>
                  <a:srgbClr val="FFFFFF"/>
                </a:solidFill>
                <a:latin typeface="+mj-lt"/>
                <a:ea typeface="+mj-ea"/>
                <a:cs typeface="+mj-cs"/>
              </a:rPr>
              <a:t>ir</a:t>
            </a:r>
            <a:r>
              <a:rPr lang="en-US" altLang="lt-LT" sz="3000" b="1" kern="1200" dirty="0">
                <a:solidFill>
                  <a:srgbClr val="FFFFFF"/>
                </a:solidFill>
                <a:latin typeface="+mj-lt"/>
                <a:ea typeface="+mj-ea"/>
                <a:cs typeface="+mj-cs"/>
              </a:rPr>
              <a:t> </a:t>
            </a:r>
            <a:r>
              <a:rPr lang="en-US" altLang="lt-LT" sz="3000" b="1" kern="1200" dirty="0" err="1">
                <a:solidFill>
                  <a:srgbClr val="FFFFFF"/>
                </a:solidFill>
                <a:latin typeface="+mj-lt"/>
                <a:ea typeface="+mj-ea"/>
                <a:cs typeface="+mj-cs"/>
              </a:rPr>
              <a:t>metodai</a:t>
            </a:r>
            <a:br>
              <a:rPr lang="en-US" altLang="lt-LT" sz="3000" kern="1200" dirty="0">
                <a:solidFill>
                  <a:srgbClr val="FFFFFF"/>
                </a:solidFill>
                <a:latin typeface="+mj-lt"/>
                <a:ea typeface="+mj-ea"/>
                <a:cs typeface="+mj-cs"/>
              </a:rPr>
            </a:br>
            <a:r>
              <a:rPr lang="lt-LT" altLang="lt-LT" sz="2800" b="1" dirty="0">
                <a:latin typeface="Georgia" panose="02040502050405020303" pitchFamily="18" charset="0"/>
              </a:rPr>
              <a:t>Motyvacija, mąstymas ir metodai</a:t>
            </a:r>
            <a:endParaRPr lang="en-US" altLang="lt-LT" sz="3000" b="1" kern="1200" dirty="0">
              <a:solidFill>
                <a:srgbClr val="FFFFFF"/>
              </a:solidFill>
              <a:latin typeface="+mj-lt"/>
              <a:ea typeface="+mj-ea"/>
              <a:cs typeface="+mj-cs"/>
            </a:endParaRPr>
          </a:p>
        </p:txBody>
      </p:sp>
      <p:sp>
        <p:nvSpPr>
          <p:cNvPr id="19459" name="Turinio vietos rezervavimo ženklas 2">
            <a:extLst>
              <a:ext uri="{FF2B5EF4-FFF2-40B4-BE49-F238E27FC236}">
                <a16:creationId xmlns:a16="http://schemas.microsoft.com/office/drawing/2014/main" id="{92310F7F-94C1-43CE-BD4F-3AF31FEB12BC}"/>
              </a:ext>
            </a:extLst>
          </p:cNvPr>
          <p:cNvSpPr>
            <a:spLocks noGrp="1" noChangeArrowheads="1"/>
          </p:cNvSpPr>
          <p:nvPr>
            <p:ph type="body" sz="half" idx="2"/>
          </p:nvPr>
        </p:nvSpPr>
        <p:spPr>
          <a:xfrm>
            <a:off x="1228367" y="2065452"/>
            <a:ext cx="7375161" cy="2020482"/>
          </a:xfrm>
        </p:spPr>
        <p:txBody>
          <a:bodyPr vert="horz" lIns="91440" tIns="45720" rIns="91440" bIns="45720" rtlCol="0">
            <a:normAutofit lnSpcReduction="10000"/>
          </a:bodyPr>
          <a:lstStyle/>
          <a:p>
            <a:pPr indent="-228600" defTabSz="914400">
              <a:buFont typeface="Arial" panose="020B0604020202020204" pitchFamily="34" charset="0"/>
              <a:buChar char="•"/>
            </a:pPr>
            <a:r>
              <a:rPr lang="lt-LT" sz="1800" noProof="0" dirty="0">
                <a:solidFill>
                  <a:srgbClr val="000000"/>
                </a:solidFill>
              </a:rPr>
              <a:t>Eksperimentavimas</a:t>
            </a:r>
            <a:r>
              <a:rPr lang="en-US" altLang="lt-LT" sz="1800" dirty="0">
                <a:solidFill>
                  <a:srgbClr val="000000"/>
                </a:solidFill>
              </a:rPr>
              <a:t> </a:t>
            </a:r>
            <a:r>
              <a:rPr lang="en-US" sz="1800" noProof="0" dirty="0" err="1">
                <a:solidFill>
                  <a:srgbClr val="000000"/>
                </a:solidFill>
              </a:rPr>
              <a:t>su</a:t>
            </a:r>
            <a:r>
              <a:rPr lang="en-US" altLang="lt-LT" sz="1800" dirty="0">
                <a:solidFill>
                  <a:srgbClr val="000000"/>
                </a:solidFill>
              </a:rPr>
              <a:t> </a:t>
            </a:r>
            <a:r>
              <a:rPr lang="en-US" altLang="lt-LT" sz="1800" dirty="0" err="1">
                <a:solidFill>
                  <a:srgbClr val="000000"/>
                </a:solidFill>
              </a:rPr>
              <a:t>kalba</a:t>
            </a:r>
            <a:r>
              <a:rPr lang="en-US" altLang="lt-LT" sz="1800" dirty="0">
                <a:solidFill>
                  <a:srgbClr val="000000"/>
                </a:solidFill>
              </a:rPr>
              <a:t> </a:t>
            </a:r>
            <a:r>
              <a:rPr lang="en-US" altLang="lt-LT" sz="1800" dirty="0" err="1">
                <a:solidFill>
                  <a:srgbClr val="000000"/>
                </a:solidFill>
              </a:rPr>
              <a:t>auga</a:t>
            </a:r>
            <a:r>
              <a:rPr lang="en-US" altLang="lt-LT" sz="1800" dirty="0">
                <a:solidFill>
                  <a:srgbClr val="000000"/>
                </a:solidFill>
              </a:rPr>
              <a:t>, </a:t>
            </a:r>
            <a:r>
              <a:rPr lang="en-US" altLang="lt-LT" sz="1800" dirty="0" err="1">
                <a:solidFill>
                  <a:srgbClr val="000000"/>
                </a:solidFill>
              </a:rPr>
              <a:t>nes</a:t>
            </a:r>
            <a:r>
              <a:rPr lang="en-US" altLang="lt-LT" sz="1800" dirty="0">
                <a:solidFill>
                  <a:srgbClr val="000000"/>
                </a:solidFill>
              </a:rPr>
              <a:t> </a:t>
            </a:r>
            <a:r>
              <a:rPr lang="en-US" altLang="lt-LT" sz="1800" dirty="0" err="1">
                <a:solidFill>
                  <a:srgbClr val="000000"/>
                </a:solidFill>
              </a:rPr>
              <a:t>auga</a:t>
            </a:r>
            <a:r>
              <a:rPr lang="en-US" altLang="lt-LT" sz="1800" dirty="0">
                <a:solidFill>
                  <a:srgbClr val="000000"/>
                </a:solidFill>
              </a:rPr>
              <a:t> </a:t>
            </a:r>
            <a:r>
              <a:rPr lang="en-US" altLang="lt-LT" sz="1800" dirty="0" err="1">
                <a:solidFill>
                  <a:srgbClr val="000000"/>
                </a:solidFill>
              </a:rPr>
              <a:t>vaiko</a:t>
            </a:r>
            <a:r>
              <a:rPr lang="en-US" altLang="lt-LT" sz="1800" dirty="0">
                <a:solidFill>
                  <a:srgbClr val="000000"/>
                </a:solidFill>
              </a:rPr>
              <a:t> </a:t>
            </a:r>
            <a:r>
              <a:rPr lang="en-US" altLang="lt-LT" sz="1800" dirty="0" err="1">
                <a:solidFill>
                  <a:srgbClr val="000000"/>
                </a:solidFill>
              </a:rPr>
              <a:t>sugebėjimas</a:t>
            </a:r>
            <a:r>
              <a:rPr lang="en-US" altLang="lt-LT" sz="1800" dirty="0">
                <a:solidFill>
                  <a:srgbClr val="000000"/>
                </a:solidFill>
              </a:rPr>
              <a:t> </a:t>
            </a:r>
            <a:r>
              <a:rPr lang="en-US" altLang="lt-LT" sz="1800" dirty="0" err="1">
                <a:solidFill>
                  <a:srgbClr val="000000"/>
                </a:solidFill>
              </a:rPr>
              <a:t>apibendrinti</a:t>
            </a:r>
            <a:r>
              <a:rPr lang="en-US" altLang="lt-LT" sz="1800" dirty="0">
                <a:solidFill>
                  <a:srgbClr val="000000"/>
                </a:solidFill>
              </a:rPr>
              <a:t>. </a:t>
            </a:r>
          </a:p>
          <a:p>
            <a:pPr indent="-228600" defTabSz="914400">
              <a:buFont typeface="Arial" panose="020B0604020202020204" pitchFamily="34" charset="0"/>
              <a:buChar char="•"/>
            </a:pPr>
            <a:r>
              <a:rPr lang="en-US" altLang="lt-LT" sz="1800" dirty="0">
                <a:solidFill>
                  <a:srgbClr val="000000"/>
                </a:solidFill>
              </a:rPr>
              <a:t>Per </a:t>
            </a:r>
            <a:r>
              <a:rPr lang="en-US" altLang="lt-LT" sz="1800" dirty="0" err="1">
                <a:solidFill>
                  <a:srgbClr val="000000"/>
                </a:solidFill>
              </a:rPr>
              <a:t>gimtąją</a:t>
            </a:r>
            <a:r>
              <a:rPr lang="en-US" altLang="lt-LT" sz="1800" dirty="0">
                <a:solidFill>
                  <a:srgbClr val="000000"/>
                </a:solidFill>
              </a:rPr>
              <a:t> </a:t>
            </a:r>
            <a:r>
              <a:rPr lang="en-US" altLang="lt-LT" sz="1800" dirty="0" err="1">
                <a:solidFill>
                  <a:srgbClr val="000000"/>
                </a:solidFill>
              </a:rPr>
              <a:t>kalbą</a:t>
            </a:r>
            <a:r>
              <a:rPr lang="en-US" altLang="lt-LT" sz="1800" dirty="0">
                <a:solidFill>
                  <a:srgbClr val="000000"/>
                </a:solidFill>
              </a:rPr>
              <a:t> </a:t>
            </a:r>
            <a:r>
              <a:rPr lang="en-US" altLang="lt-LT" sz="1800" dirty="0" err="1">
                <a:solidFill>
                  <a:srgbClr val="000000"/>
                </a:solidFill>
              </a:rPr>
              <a:t>žmogus</a:t>
            </a:r>
            <a:r>
              <a:rPr lang="en-US" altLang="lt-LT" sz="1800" dirty="0">
                <a:solidFill>
                  <a:srgbClr val="000000"/>
                </a:solidFill>
              </a:rPr>
              <a:t> </a:t>
            </a:r>
            <a:r>
              <a:rPr lang="en-US" altLang="lt-LT" sz="1800" dirty="0" err="1">
                <a:solidFill>
                  <a:srgbClr val="000000"/>
                </a:solidFill>
              </a:rPr>
              <a:t>pažįsta</a:t>
            </a:r>
            <a:r>
              <a:rPr lang="en-US" altLang="lt-LT" sz="1800" dirty="0">
                <a:solidFill>
                  <a:srgbClr val="000000"/>
                </a:solidFill>
              </a:rPr>
              <a:t> </a:t>
            </a:r>
            <a:r>
              <a:rPr lang="en-US" altLang="lt-LT" sz="1800" dirty="0" err="1">
                <a:solidFill>
                  <a:srgbClr val="000000"/>
                </a:solidFill>
              </a:rPr>
              <a:t>pasaulį</a:t>
            </a:r>
            <a:r>
              <a:rPr lang="lt-LT" altLang="lt-LT" sz="1800" dirty="0">
                <a:solidFill>
                  <a:srgbClr val="000000"/>
                </a:solidFill>
              </a:rPr>
              <a:t> </a:t>
            </a:r>
            <a:r>
              <a:rPr lang="en-US" altLang="lt-LT" sz="1800" dirty="0">
                <a:solidFill>
                  <a:srgbClr val="000000"/>
                </a:solidFill>
              </a:rPr>
              <a:t>( </a:t>
            </a:r>
            <a:r>
              <a:rPr lang="en-US" altLang="lt-LT" sz="1800" dirty="0" err="1">
                <a:solidFill>
                  <a:srgbClr val="000000"/>
                </a:solidFill>
              </a:rPr>
              <a:t>Humboltas</a:t>
            </a:r>
            <a:r>
              <a:rPr lang="en-US" altLang="lt-LT" sz="1800" dirty="0">
                <a:solidFill>
                  <a:srgbClr val="000000"/>
                </a:solidFill>
              </a:rPr>
              <a:t>). </a:t>
            </a:r>
          </a:p>
          <a:p>
            <a:pPr indent="-228600" defTabSz="914400">
              <a:buFont typeface="Arial" panose="020B0604020202020204" pitchFamily="34" charset="0"/>
              <a:buChar char="•"/>
            </a:pPr>
            <a:r>
              <a:rPr lang="en-US" altLang="lt-LT" sz="1800" dirty="0" err="1">
                <a:solidFill>
                  <a:srgbClr val="000000"/>
                </a:solidFill>
              </a:rPr>
              <a:t>Kalbos</a:t>
            </a:r>
            <a:r>
              <a:rPr lang="en-US" altLang="lt-LT" sz="1800" dirty="0">
                <a:solidFill>
                  <a:srgbClr val="000000"/>
                </a:solidFill>
              </a:rPr>
              <a:t> </a:t>
            </a:r>
            <a:r>
              <a:rPr lang="en-US" altLang="lt-LT" sz="1800" dirty="0" err="1">
                <a:solidFill>
                  <a:srgbClr val="000000"/>
                </a:solidFill>
              </a:rPr>
              <a:t>išmokimas</a:t>
            </a:r>
            <a:r>
              <a:rPr lang="en-US" altLang="lt-LT" sz="1800" dirty="0">
                <a:solidFill>
                  <a:srgbClr val="000000"/>
                </a:solidFill>
              </a:rPr>
              <a:t> </a:t>
            </a:r>
            <a:r>
              <a:rPr lang="en-US" altLang="lt-LT" sz="1800" dirty="0" err="1">
                <a:solidFill>
                  <a:srgbClr val="000000"/>
                </a:solidFill>
              </a:rPr>
              <a:t>yra</a:t>
            </a:r>
            <a:r>
              <a:rPr lang="en-US" altLang="lt-LT" sz="1800" dirty="0">
                <a:solidFill>
                  <a:srgbClr val="000000"/>
                </a:solidFill>
              </a:rPr>
              <a:t> </a:t>
            </a:r>
            <a:r>
              <a:rPr lang="en-US" altLang="lt-LT" sz="1800" dirty="0" err="1">
                <a:solidFill>
                  <a:srgbClr val="000000"/>
                </a:solidFill>
              </a:rPr>
              <a:t>kūrybinis</a:t>
            </a:r>
            <a:r>
              <a:rPr lang="en-US" altLang="lt-LT" sz="1800" dirty="0">
                <a:solidFill>
                  <a:srgbClr val="000000"/>
                </a:solidFill>
              </a:rPr>
              <a:t> </a:t>
            </a:r>
            <a:r>
              <a:rPr lang="en-US" altLang="lt-LT" sz="1800" dirty="0" err="1">
                <a:solidFill>
                  <a:srgbClr val="000000"/>
                </a:solidFill>
              </a:rPr>
              <a:t>individualus</a:t>
            </a:r>
            <a:r>
              <a:rPr lang="en-US" altLang="lt-LT" sz="1800" dirty="0">
                <a:solidFill>
                  <a:srgbClr val="000000"/>
                </a:solidFill>
              </a:rPr>
              <a:t> </a:t>
            </a:r>
            <a:r>
              <a:rPr lang="en-US" altLang="lt-LT" sz="1800" dirty="0" err="1">
                <a:solidFill>
                  <a:srgbClr val="000000"/>
                </a:solidFill>
              </a:rPr>
              <a:t>aktas</a:t>
            </a:r>
            <a:r>
              <a:rPr lang="en-US" altLang="lt-LT" sz="1800" dirty="0">
                <a:solidFill>
                  <a:srgbClr val="000000"/>
                </a:solidFill>
              </a:rPr>
              <a:t>.</a:t>
            </a:r>
          </a:p>
          <a:p>
            <a:pPr indent="-228600" defTabSz="914400">
              <a:buFont typeface="Arial" panose="020B0604020202020204" pitchFamily="34" charset="0"/>
              <a:buChar char="•"/>
            </a:pPr>
            <a:r>
              <a:rPr lang="en-US" altLang="lt-LT" sz="1800" dirty="0">
                <a:solidFill>
                  <a:srgbClr val="000000"/>
                </a:solidFill>
              </a:rPr>
              <a:t> </a:t>
            </a:r>
            <a:r>
              <a:rPr lang="en-US" altLang="lt-LT" sz="1800" dirty="0" err="1">
                <a:solidFill>
                  <a:srgbClr val="000000"/>
                </a:solidFill>
              </a:rPr>
              <a:t>Svarbu</a:t>
            </a:r>
            <a:r>
              <a:rPr lang="en-US" altLang="lt-LT" sz="1800" dirty="0">
                <a:solidFill>
                  <a:srgbClr val="000000"/>
                </a:solidFill>
              </a:rPr>
              <a:t> </a:t>
            </a:r>
            <a:r>
              <a:rPr lang="en-US" altLang="lt-LT" sz="1800" dirty="0" err="1">
                <a:solidFill>
                  <a:srgbClr val="000000"/>
                </a:solidFill>
              </a:rPr>
              <a:t>parinkti</a:t>
            </a:r>
            <a:r>
              <a:rPr lang="en-US" altLang="lt-LT" sz="1800" dirty="0">
                <a:solidFill>
                  <a:srgbClr val="000000"/>
                </a:solidFill>
              </a:rPr>
              <a:t> </a:t>
            </a:r>
            <a:r>
              <a:rPr lang="en-US" altLang="lt-LT" sz="1800" dirty="0" err="1">
                <a:solidFill>
                  <a:srgbClr val="000000"/>
                </a:solidFill>
              </a:rPr>
              <a:t>tinkamus</a:t>
            </a:r>
            <a:r>
              <a:rPr lang="en-US" altLang="lt-LT" sz="1800" dirty="0">
                <a:solidFill>
                  <a:srgbClr val="000000"/>
                </a:solidFill>
              </a:rPr>
              <a:t> </a:t>
            </a:r>
            <a:r>
              <a:rPr lang="en-US" altLang="lt-LT" sz="1800" dirty="0" err="1">
                <a:solidFill>
                  <a:srgbClr val="000000"/>
                </a:solidFill>
              </a:rPr>
              <a:t>kalbos</a:t>
            </a:r>
            <a:r>
              <a:rPr lang="en-US" altLang="lt-LT" sz="1800" dirty="0">
                <a:solidFill>
                  <a:srgbClr val="000000"/>
                </a:solidFill>
              </a:rPr>
              <a:t> </a:t>
            </a:r>
            <a:r>
              <a:rPr lang="en-US" altLang="lt-LT" sz="1800" dirty="0" err="1">
                <a:solidFill>
                  <a:srgbClr val="000000"/>
                </a:solidFill>
              </a:rPr>
              <a:t>mokymo</a:t>
            </a:r>
            <a:r>
              <a:rPr lang="en-US" altLang="lt-LT" sz="1800" dirty="0">
                <a:solidFill>
                  <a:srgbClr val="000000"/>
                </a:solidFill>
              </a:rPr>
              <a:t> </a:t>
            </a:r>
            <a:r>
              <a:rPr lang="en-US" altLang="lt-LT" sz="1800" dirty="0" err="1">
                <a:solidFill>
                  <a:srgbClr val="000000"/>
                </a:solidFill>
              </a:rPr>
              <a:t>metodus</a:t>
            </a:r>
            <a:r>
              <a:rPr lang="en-US" altLang="lt-LT" sz="1800" dirty="0">
                <a:solidFill>
                  <a:srgbClr val="000000"/>
                </a:solidFill>
              </a:rPr>
              <a:t>, </a:t>
            </a:r>
            <a:r>
              <a:rPr lang="en-US" altLang="lt-LT" sz="1800" dirty="0" err="1">
                <a:solidFill>
                  <a:srgbClr val="000000"/>
                </a:solidFill>
              </a:rPr>
              <a:t>kad</a:t>
            </a:r>
            <a:r>
              <a:rPr lang="en-US" altLang="lt-LT" sz="1800" dirty="0">
                <a:solidFill>
                  <a:srgbClr val="000000"/>
                </a:solidFill>
              </a:rPr>
              <a:t> </a:t>
            </a:r>
            <a:r>
              <a:rPr lang="en-US" altLang="lt-LT" sz="1800" dirty="0" err="1">
                <a:solidFill>
                  <a:srgbClr val="000000"/>
                </a:solidFill>
              </a:rPr>
              <a:t>komunikacijos</a:t>
            </a:r>
            <a:r>
              <a:rPr lang="en-US" altLang="lt-LT" sz="1800" dirty="0">
                <a:solidFill>
                  <a:srgbClr val="000000"/>
                </a:solidFill>
              </a:rPr>
              <a:t> </a:t>
            </a:r>
            <a:r>
              <a:rPr lang="en-US" altLang="lt-LT" sz="1800" dirty="0" err="1">
                <a:solidFill>
                  <a:srgbClr val="000000"/>
                </a:solidFill>
              </a:rPr>
              <a:t>ir</a:t>
            </a:r>
            <a:r>
              <a:rPr lang="en-US" altLang="lt-LT" sz="1800" dirty="0">
                <a:solidFill>
                  <a:srgbClr val="000000"/>
                </a:solidFill>
              </a:rPr>
              <a:t> </a:t>
            </a:r>
            <a:r>
              <a:rPr lang="en-US" altLang="lt-LT" sz="1800" dirty="0" err="1">
                <a:solidFill>
                  <a:srgbClr val="000000"/>
                </a:solidFill>
              </a:rPr>
              <a:t>lingvistikos</a:t>
            </a:r>
            <a:r>
              <a:rPr lang="en-US" altLang="lt-LT" sz="1800" dirty="0">
                <a:solidFill>
                  <a:srgbClr val="000000"/>
                </a:solidFill>
              </a:rPr>
              <a:t> </a:t>
            </a:r>
            <a:r>
              <a:rPr lang="en-US" altLang="lt-LT" sz="1800" dirty="0" err="1">
                <a:solidFill>
                  <a:srgbClr val="000000"/>
                </a:solidFill>
              </a:rPr>
              <a:t>mokymas</a:t>
            </a:r>
            <a:r>
              <a:rPr lang="en-US" altLang="lt-LT" sz="1800" dirty="0">
                <a:solidFill>
                  <a:srgbClr val="000000"/>
                </a:solidFill>
              </a:rPr>
              <a:t> </a:t>
            </a:r>
            <a:r>
              <a:rPr lang="en-US" altLang="lt-LT" sz="1800" dirty="0" err="1">
                <a:solidFill>
                  <a:srgbClr val="000000"/>
                </a:solidFill>
              </a:rPr>
              <a:t>būtų</a:t>
            </a:r>
            <a:r>
              <a:rPr lang="en-US" altLang="lt-LT" sz="1800" dirty="0">
                <a:solidFill>
                  <a:srgbClr val="000000"/>
                </a:solidFill>
              </a:rPr>
              <a:t> </a:t>
            </a:r>
            <a:r>
              <a:rPr lang="en-US" altLang="lt-LT" sz="1800" dirty="0" err="1">
                <a:solidFill>
                  <a:srgbClr val="000000"/>
                </a:solidFill>
              </a:rPr>
              <a:t>glaudžiai</a:t>
            </a:r>
            <a:r>
              <a:rPr lang="en-US" altLang="lt-LT" sz="1800" dirty="0">
                <a:solidFill>
                  <a:srgbClr val="000000"/>
                </a:solidFill>
              </a:rPr>
              <a:t> </a:t>
            </a:r>
            <a:r>
              <a:rPr lang="en-US" altLang="lt-LT" sz="1800" dirty="0" err="1">
                <a:solidFill>
                  <a:srgbClr val="000000"/>
                </a:solidFill>
              </a:rPr>
              <a:t>susijęs</a:t>
            </a:r>
            <a:r>
              <a:rPr lang="en-US" altLang="lt-LT" sz="1800" dirty="0">
                <a:solidFill>
                  <a:srgbClr val="000000"/>
                </a:solidFill>
              </a:rPr>
              <a:t> </a:t>
            </a:r>
            <a:r>
              <a:rPr lang="en-US" altLang="lt-LT" sz="1800" dirty="0" err="1">
                <a:solidFill>
                  <a:srgbClr val="000000"/>
                </a:solidFill>
              </a:rPr>
              <a:t>su</a:t>
            </a:r>
            <a:r>
              <a:rPr lang="en-US" altLang="lt-LT" sz="1800" dirty="0">
                <a:solidFill>
                  <a:srgbClr val="000000"/>
                </a:solidFill>
              </a:rPr>
              <a:t> </a:t>
            </a:r>
            <a:r>
              <a:rPr lang="en-US" altLang="lt-LT" sz="1800" dirty="0" err="1">
                <a:solidFill>
                  <a:srgbClr val="000000"/>
                </a:solidFill>
              </a:rPr>
              <a:t>sociokultūrine</a:t>
            </a:r>
            <a:r>
              <a:rPr lang="en-US" altLang="lt-LT" sz="1800" dirty="0">
                <a:solidFill>
                  <a:srgbClr val="000000"/>
                </a:solidFill>
              </a:rPr>
              <a:t> </a:t>
            </a:r>
            <a:r>
              <a:rPr lang="en-US" altLang="lt-LT" sz="1800" dirty="0" err="1">
                <a:solidFill>
                  <a:srgbClr val="000000"/>
                </a:solidFill>
              </a:rPr>
              <a:t>kompetencija</a:t>
            </a:r>
            <a:r>
              <a:rPr lang="en-US" altLang="lt-LT" sz="1800" dirty="0">
                <a:solidFill>
                  <a:srgbClr val="000000"/>
                </a:solidFill>
              </a:rPr>
              <a:t>. </a:t>
            </a:r>
          </a:p>
          <a:p>
            <a:pPr marL="0" indent="-228600" defTabSz="914400">
              <a:buFont typeface="Arial" panose="020B0604020202020204" pitchFamily="34" charset="0"/>
              <a:buChar char="•"/>
            </a:pPr>
            <a:endParaRPr lang="en-US" altLang="lt-LT" sz="1500" dirty="0">
              <a:solidFill>
                <a:srgbClr val="000000"/>
              </a:solidFill>
            </a:endParaRPr>
          </a:p>
        </p:txBody>
      </p:sp>
    </p:spTree>
    <p:extLst>
      <p:ext uri="{BB962C8B-B14F-4D97-AF65-F5344CB8AC3E}">
        <p14:creationId xmlns:p14="http://schemas.microsoft.com/office/powerpoint/2010/main" val="365077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DC56-E21F-5C58-BA62-D497844081B9}"/>
              </a:ext>
            </a:extLst>
          </p:cNvPr>
          <p:cNvSpPr>
            <a:spLocks noGrp="1"/>
          </p:cNvSpPr>
          <p:nvPr>
            <p:ph type="title"/>
          </p:nvPr>
        </p:nvSpPr>
        <p:spPr/>
        <p:txBody>
          <a:bodyPr/>
          <a:lstStyle/>
          <a:p>
            <a:r>
              <a:rPr lang="lt-LT" altLang="lt-LT" sz="2000" b="1" dirty="0">
                <a:latin typeface="Georgia" panose="02040502050405020303" pitchFamily="18" charset="0"/>
              </a:rPr>
              <a:t>Motyvacija, mąstymas ir metodai</a:t>
            </a:r>
            <a:endParaRPr lang="en-US" dirty="0"/>
          </a:p>
        </p:txBody>
      </p:sp>
      <p:sp>
        <p:nvSpPr>
          <p:cNvPr id="3" name="Content Placeholder 2">
            <a:extLst>
              <a:ext uri="{FF2B5EF4-FFF2-40B4-BE49-F238E27FC236}">
                <a16:creationId xmlns:a16="http://schemas.microsoft.com/office/drawing/2014/main" id="{B78BC15F-E67A-07BE-040A-0DF5EF92AAF3}"/>
              </a:ext>
            </a:extLst>
          </p:cNvPr>
          <p:cNvSpPr>
            <a:spLocks noGrp="1"/>
          </p:cNvSpPr>
          <p:nvPr>
            <p:ph idx="1"/>
          </p:nvPr>
        </p:nvSpPr>
        <p:spPr/>
        <p:txBody>
          <a:bodyPr/>
          <a:lstStyle/>
          <a:p>
            <a:r>
              <a:rPr lang="lt-LT" sz="1800" dirty="0"/>
              <a:t>Kuo žmogus vyresnis, tuo jam sunkiau mokytis kalbų. Vyresniame amžiuje, kai mokomasi antrosios kalbos, kalbiniai gebėjimai mažėja, intelektas didėja.</a:t>
            </a:r>
          </a:p>
          <a:p>
            <a:r>
              <a:rPr lang="lt-LT" sz="1800" dirty="0"/>
              <a:t> Nuo 17 – 20 metų ( prieš tai neįgijus kalbų mokymosi patirties) atsiranda sunkumų dėl stiprios intelektinės veiklos.</a:t>
            </a:r>
          </a:p>
          <a:p>
            <a:r>
              <a:rPr lang="lt-LT" sz="1800" dirty="0"/>
              <a:t>Yra žmonių, turinčių stiprią įgimtą kalbų mokymosi universaliąją sistemą (poliglotai; žmonės gebantys išsaugoti kalbų mokymosi gebėjimus visą gyvenimą).</a:t>
            </a:r>
            <a:endParaRPr lang="en-US" sz="1800" dirty="0"/>
          </a:p>
        </p:txBody>
      </p:sp>
      <p:sp>
        <p:nvSpPr>
          <p:cNvPr id="4" name="Slide Number Placeholder 3">
            <a:extLst>
              <a:ext uri="{FF2B5EF4-FFF2-40B4-BE49-F238E27FC236}">
                <a16:creationId xmlns:a16="http://schemas.microsoft.com/office/drawing/2014/main" id="{4CD141E4-FB1C-1A70-6B36-FF6A943C6CB3}"/>
              </a:ext>
            </a:extLst>
          </p:cNvPr>
          <p:cNvSpPr>
            <a:spLocks noGrp="1"/>
          </p:cNvSpPr>
          <p:nvPr>
            <p:ph type="sldNum" sz="quarter" idx="12"/>
          </p:nvPr>
        </p:nvSpPr>
        <p:spPr/>
        <p:txBody>
          <a:bodyPr/>
          <a:lstStyle/>
          <a:p>
            <a:fld id="{F5D06E52-7630-F84B-AB23-AD4D7DE68425}" type="slidenum">
              <a:rPr lang="en-US" smtClean="0"/>
              <a:pPr/>
              <a:t>43</a:t>
            </a:fld>
            <a:endParaRPr lang="en-US"/>
          </a:p>
        </p:txBody>
      </p:sp>
    </p:spTree>
    <p:extLst>
      <p:ext uri="{BB962C8B-B14F-4D97-AF65-F5344CB8AC3E}">
        <p14:creationId xmlns:p14="http://schemas.microsoft.com/office/powerpoint/2010/main" val="2027287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B54E-547E-4B3B-76B5-B724C4FEF2FD}"/>
              </a:ext>
            </a:extLst>
          </p:cNvPr>
          <p:cNvSpPr>
            <a:spLocks noGrp="1"/>
          </p:cNvSpPr>
          <p:nvPr>
            <p:ph type="title"/>
          </p:nvPr>
        </p:nvSpPr>
        <p:spPr/>
        <p:txBody>
          <a:bodyPr>
            <a:normAutofit fontScale="90000"/>
          </a:bodyPr>
          <a:lstStyle/>
          <a:p>
            <a:r>
              <a:rPr lang="lt-LT" sz="2000" b="1" dirty="0">
                <a:effectLst/>
                <a:latin typeface="Times New Roman" panose="02020603050405020304" pitchFamily="18" charset="0"/>
                <a:ea typeface="Times New Roman" panose="02020603050405020304" pitchFamily="18" charset="0"/>
              </a:rPr>
              <a:t>Antrosios / paveldėtos kalbos įsisavinimas ankstyvame amžiuje</a:t>
            </a:r>
            <a:br>
              <a:rPr lang="en-US" sz="2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7B1D882-8D9C-CFBD-C68B-AA8AE7530C17}"/>
              </a:ext>
            </a:extLst>
          </p:cNvPr>
          <p:cNvSpPr>
            <a:spLocks noGrp="1"/>
          </p:cNvSpPr>
          <p:nvPr>
            <p:ph idx="1"/>
          </p:nvPr>
        </p:nvSpPr>
        <p:spPr/>
        <p:txBody>
          <a:bodyPr>
            <a:normAutofit lnSpcReduction="10000"/>
          </a:bodyPr>
          <a:lstStyle/>
          <a:p>
            <a:r>
              <a:rPr lang="lt-LT" sz="1600" dirty="0">
                <a:effectLst/>
                <a:latin typeface="Times New Roman" panose="02020603050405020304" pitchFamily="18" charset="0"/>
                <a:ea typeface="Times New Roman" panose="02020603050405020304" pitchFamily="18" charset="0"/>
              </a:rPr>
              <a:t>Įsitikinimas, kad nuo mokantis daug kalbų, neišmoksi nė vienos, jau pasenęs.</a:t>
            </a:r>
            <a:endParaRPr lang="en-US" sz="1600" dirty="0">
              <a:effectLst/>
              <a:latin typeface="Times New Roman" panose="02020603050405020304" pitchFamily="18" charset="0"/>
              <a:ea typeface="Times New Roman" panose="02020603050405020304" pitchFamily="18" charset="0"/>
            </a:endParaRPr>
          </a:p>
          <a:p>
            <a:r>
              <a:rPr lang="lt-LT" sz="1600" dirty="0">
                <a:effectLst/>
                <a:latin typeface="Times New Roman" panose="02020603050405020304" pitchFamily="18" charset="0"/>
                <a:ea typeface="Times New Roman" panose="02020603050405020304" pitchFamily="18" charset="0"/>
              </a:rPr>
              <a:t>Mokslininkų įrodytos ribos mokantis kalbų – 3-eji ir 10 metų.</a:t>
            </a:r>
            <a:endParaRPr lang="en-US" sz="1600" dirty="0">
              <a:effectLst/>
              <a:latin typeface="Times New Roman" panose="02020603050405020304" pitchFamily="18" charset="0"/>
              <a:ea typeface="Times New Roman" panose="02020603050405020304" pitchFamily="18" charset="0"/>
            </a:endParaRPr>
          </a:p>
          <a:p>
            <a:r>
              <a:rPr lang="lt-LT" sz="1600" u="sng" dirty="0">
                <a:effectLst/>
                <a:latin typeface="Times New Roman" panose="02020603050405020304" pitchFamily="18" charset="0"/>
                <a:ea typeface="Times New Roman" panose="02020603050405020304" pitchFamily="18" charset="0"/>
              </a:rPr>
              <a:t>Iki trejų metų</a:t>
            </a:r>
            <a:r>
              <a:rPr lang="lt-LT" sz="1600" dirty="0">
                <a:effectLst/>
                <a:latin typeface="Times New Roman" panose="02020603050405020304" pitchFamily="18" charset="0"/>
                <a:ea typeface="Times New Roman" panose="02020603050405020304" pitchFamily="18" charset="0"/>
              </a:rPr>
              <a:t> formuojasi </a:t>
            </a:r>
            <a:r>
              <a:rPr lang="lt-LT" sz="1600" dirty="0" err="1">
                <a:effectLst/>
                <a:latin typeface="Times New Roman" panose="02020603050405020304" pitchFamily="18" charset="0"/>
                <a:ea typeface="Times New Roman" panose="02020603050405020304" pitchFamily="18" charset="0"/>
              </a:rPr>
              <a:t>artikuliacinė</a:t>
            </a:r>
            <a:r>
              <a:rPr lang="lt-LT" sz="1600" dirty="0">
                <a:effectLst/>
                <a:latin typeface="Times New Roman" panose="02020603050405020304" pitchFamily="18" charset="0"/>
                <a:ea typeface="Times New Roman" panose="02020603050405020304" pitchFamily="18" charset="0"/>
              </a:rPr>
              <a:t> sistema, atskiriami ,,savi, gimtosios kalbos” garsai nuo ,,svetimų”; </a:t>
            </a:r>
            <a:r>
              <a:rPr lang="lt-LT" sz="1600" dirty="0" err="1">
                <a:effectLst/>
                <a:latin typeface="Times New Roman" panose="02020603050405020304" pitchFamily="18" charset="0"/>
                <a:ea typeface="Times New Roman" panose="02020603050405020304" pitchFamily="18" charset="0"/>
              </a:rPr>
              <a:t>recepciniai</a:t>
            </a:r>
            <a:r>
              <a:rPr lang="lt-LT" sz="1600" dirty="0">
                <a:effectLst/>
                <a:latin typeface="Times New Roman" panose="02020603050405020304" pitchFamily="18" charset="0"/>
                <a:ea typeface="Times New Roman" panose="02020603050405020304" pitchFamily="18" charset="0"/>
              </a:rPr>
              <a:t> ir produkavimo centrai formuojasi. Kalbos įgūdžiai įgyjami be taisyklių, dėsnių, mėgdžiojant. Tiesa, nuo tėvų įvesties daug priklauso, ką vaikai mėgdžios. Ir jei tuo metų girdimos dvi kalbos – jokių problemų vaikui. Pastebima, kad </a:t>
            </a:r>
            <a:r>
              <a:rPr lang="lt-LT" sz="1600" dirty="0" err="1">
                <a:effectLst/>
                <a:latin typeface="Times New Roman" panose="02020603050405020304" pitchFamily="18" charset="0"/>
                <a:ea typeface="Times New Roman" panose="02020603050405020304" pitchFamily="18" charset="0"/>
              </a:rPr>
              <a:t>dvikalbiui</a:t>
            </a:r>
            <a:r>
              <a:rPr lang="lt-LT" sz="1600" dirty="0">
                <a:effectLst/>
                <a:latin typeface="Times New Roman" panose="02020603050405020304" pitchFamily="18" charset="0"/>
                <a:ea typeface="Times New Roman" panose="02020603050405020304" pitchFamily="18" charset="0"/>
              </a:rPr>
              <a:t> vaikui šiek tiek ilgiau tęsiasi tylos etapas, bet vėliau stebėtinai greitai pradeda kalbėti junginiais, iš karto lengvai pereidamas iš vienos kalbos į kitą.</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CBFEC8-827A-A75F-1253-CD1970085F1F}"/>
              </a:ext>
            </a:extLst>
          </p:cNvPr>
          <p:cNvSpPr>
            <a:spLocks noGrp="1"/>
          </p:cNvSpPr>
          <p:nvPr>
            <p:ph type="sldNum" sz="quarter" idx="12"/>
          </p:nvPr>
        </p:nvSpPr>
        <p:spPr/>
        <p:txBody>
          <a:bodyPr/>
          <a:lstStyle/>
          <a:p>
            <a:fld id="{F5D06E52-7630-F84B-AB23-AD4D7DE68425}" type="slidenum">
              <a:rPr lang="en-US" smtClean="0"/>
              <a:pPr/>
              <a:t>44</a:t>
            </a:fld>
            <a:endParaRPr lang="en-US"/>
          </a:p>
        </p:txBody>
      </p:sp>
    </p:spTree>
    <p:extLst>
      <p:ext uri="{BB962C8B-B14F-4D97-AF65-F5344CB8AC3E}">
        <p14:creationId xmlns:p14="http://schemas.microsoft.com/office/powerpoint/2010/main" val="3980762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7EDC-F46F-6DB4-3D48-D786CD60402B}"/>
              </a:ext>
            </a:extLst>
          </p:cNvPr>
          <p:cNvSpPr>
            <a:spLocks noGrp="1"/>
          </p:cNvSpPr>
          <p:nvPr>
            <p:ph type="title"/>
          </p:nvPr>
        </p:nvSpPr>
        <p:spPr/>
        <p:txBody>
          <a:bodyPr/>
          <a:lstStyle/>
          <a:p>
            <a:r>
              <a:rPr lang="lt-LT" sz="2000" u="sng" dirty="0">
                <a:effectLst/>
                <a:latin typeface="Times New Roman" panose="02020603050405020304" pitchFamily="18" charset="0"/>
                <a:ea typeface="Times New Roman" panose="02020603050405020304" pitchFamily="18" charset="0"/>
              </a:rPr>
              <a:t>Po dešimties</a:t>
            </a:r>
            <a:r>
              <a:rPr lang="lt-LT" sz="2000" dirty="0">
                <a:effectLst/>
                <a:latin typeface="Times New Roman" panose="02020603050405020304" pitchFamily="18" charset="0"/>
                <a:ea typeface="Times New Roman" panose="02020603050405020304" pitchFamily="18" charset="0"/>
              </a:rPr>
              <a:t> metų mokantis svetimos / antrosios / kalbos smegenyse susikuria naujas mazgas.</a:t>
            </a:r>
            <a:endParaRPr lang="en-US" dirty="0"/>
          </a:p>
        </p:txBody>
      </p:sp>
      <p:sp>
        <p:nvSpPr>
          <p:cNvPr id="3" name="Content Placeholder 2">
            <a:extLst>
              <a:ext uri="{FF2B5EF4-FFF2-40B4-BE49-F238E27FC236}">
                <a16:creationId xmlns:a16="http://schemas.microsoft.com/office/drawing/2014/main" id="{97501F31-8610-1F88-A575-04135283977A}"/>
              </a:ext>
            </a:extLst>
          </p:cNvPr>
          <p:cNvSpPr>
            <a:spLocks noGrp="1"/>
          </p:cNvSpPr>
          <p:nvPr>
            <p:ph idx="1"/>
          </p:nvPr>
        </p:nvSpPr>
        <p:spPr/>
        <p:txBody>
          <a:bodyPr/>
          <a:lstStyle/>
          <a:p>
            <a:pPr marL="342900" lvl="0" indent="-342900">
              <a:buFont typeface="Arial" panose="020B0604020202020204" pitchFamily="34" charset="0"/>
              <a:buChar char="*"/>
            </a:pPr>
            <a:r>
              <a:rPr lang="lt-LT" sz="1600" u="sng" dirty="0">
                <a:effectLst/>
                <a:latin typeface="Times New Roman" panose="02020603050405020304" pitchFamily="18" charset="0"/>
                <a:ea typeface="Times New Roman" panose="02020603050405020304" pitchFamily="18" charset="0"/>
              </a:rPr>
              <a:t>Po dešimties</a:t>
            </a:r>
            <a:r>
              <a:rPr lang="lt-LT" sz="1600" dirty="0">
                <a:effectLst/>
                <a:latin typeface="Times New Roman" panose="02020603050405020304" pitchFamily="18" charset="0"/>
                <a:ea typeface="Times New Roman" panose="02020603050405020304" pitchFamily="18" charset="0"/>
              </a:rPr>
              <a:t> metų mokantis svetimos kalbos smegenyse susikuria naujas mazgas. Vėliau išmokta kalba niekada nebus kaip gimtoji, bet išimčių pastebima. Antra vertus, skirtumas tarp kalbų išlyginamas kognityvinėmis žiniomis, motyvacija, pagyvenimu kitoje šalyje. ,,Vėlyvuosius” visada trikdo tartis (svetimi garsai) ir gramatika. Bet jiems nesunku nauji žodžiai. </a:t>
            </a:r>
            <a:endParaRPr lang="en-US" sz="1600" dirty="0">
              <a:effectLst/>
              <a:latin typeface="Times New Roman" panose="02020603050405020304" pitchFamily="18" charset="0"/>
              <a:ea typeface="Times New Roman" panose="02020603050405020304" pitchFamily="18" charset="0"/>
            </a:endParaRPr>
          </a:p>
          <a:p>
            <a:r>
              <a:rPr lang="lt-LT" sz="1600" dirty="0">
                <a:effectLst/>
                <a:latin typeface="Times New Roman" panose="02020603050405020304" pitchFamily="18" charset="0"/>
                <a:ea typeface="Times New Roman" panose="02020603050405020304" pitchFamily="18" charset="0"/>
              </a:rPr>
              <a:t>Mentalinio leksikono hipotezė – esą smegenyse yra vietos vienam žodynui. Mokantis kitų kalbų susidaro savotiškas lemų tinklas.</a:t>
            </a:r>
            <a:endParaRPr lang="en-US" sz="1600" dirty="0">
              <a:effectLst/>
              <a:latin typeface="Times New Roman" panose="02020603050405020304" pitchFamily="18" charset="0"/>
              <a:ea typeface="Times New Roman" panose="02020603050405020304" pitchFamily="18" charset="0"/>
            </a:endParaRPr>
          </a:p>
          <a:p>
            <a:r>
              <a:rPr lang="lt-LT" sz="1600" dirty="0">
                <a:effectLst/>
                <a:latin typeface="Times New Roman" panose="02020603050405020304" pitchFamily="18" charset="0"/>
                <a:ea typeface="Times New Roman" panose="02020603050405020304" pitchFamily="18" charset="0"/>
              </a:rPr>
              <a:t>Tyrimai rodo, kad net ir gramatikos suvokimas nebekinta po trejų metų. Iki tol jau būna susiformavęs neuronų, atsakingų už žodžių linijišką jungimą į frazę, taigi už sintaksinį mąstymą, mazgas.</a:t>
            </a:r>
            <a:endParaRPr lang="en-US" sz="16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E9C1597-0F0D-92B5-2966-5DBAE359AB96}"/>
              </a:ext>
            </a:extLst>
          </p:cNvPr>
          <p:cNvSpPr>
            <a:spLocks noGrp="1"/>
          </p:cNvSpPr>
          <p:nvPr>
            <p:ph type="sldNum" sz="quarter" idx="12"/>
          </p:nvPr>
        </p:nvSpPr>
        <p:spPr/>
        <p:txBody>
          <a:bodyPr/>
          <a:lstStyle/>
          <a:p>
            <a:fld id="{F5D06E52-7630-F84B-AB23-AD4D7DE68425}" type="slidenum">
              <a:rPr lang="en-US" smtClean="0"/>
              <a:pPr/>
              <a:t>45</a:t>
            </a:fld>
            <a:endParaRPr lang="en-US"/>
          </a:p>
        </p:txBody>
      </p:sp>
    </p:spTree>
    <p:extLst>
      <p:ext uri="{BB962C8B-B14F-4D97-AF65-F5344CB8AC3E}">
        <p14:creationId xmlns:p14="http://schemas.microsoft.com/office/powerpoint/2010/main" val="279075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8515-54C5-CA8C-973D-8A4D4A867D65}"/>
              </a:ext>
            </a:extLst>
          </p:cNvPr>
          <p:cNvSpPr>
            <a:spLocks noGrp="1"/>
          </p:cNvSpPr>
          <p:nvPr>
            <p:ph type="title"/>
          </p:nvPr>
        </p:nvSpPr>
        <p:spPr/>
        <p:txBody>
          <a:bodyPr/>
          <a:lstStyle/>
          <a:p>
            <a:r>
              <a:rPr lang="lt-LT" dirty="0"/>
              <a:t>Daugiakalbiai vaikai</a:t>
            </a:r>
            <a:endParaRPr lang="en-US" dirty="0"/>
          </a:p>
        </p:txBody>
      </p:sp>
      <p:sp>
        <p:nvSpPr>
          <p:cNvPr id="3" name="Content Placeholder 2">
            <a:extLst>
              <a:ext uri="{FF2B5EF4-FFF2-40B4-BE49-F238E27FC236}">
                <a16:creationId xmlns:a16="http://schemas.microsoft.com/office/drawing/2014/main" id="{6BF42684-1F22-A9DA-6DF8-55CEA2FC3A9D}"/>
              </a:ext>
            </a:extLst>
          </p:cNvPr>
          <p:cNvSpPr>
            <a:spLocks noGrp="1"/>
          </p:cNvSpPr>
          <p:nvPr>
            <p:ph idx="1"/>
          </p:nvPr>
        </p:nvSpPr>
        <p:spPr/>
        <p:txBody>
          <a:bodyPr/>
          <a:lstStyle/>
          <a:p>
            <a:r>
              <a:rPr lang="lt-LT" sz="1800" b="1" dirty="0">
                <a:effectLst/>
                <a:latin typeface="Times New Roman" panose="02020603050405020304" pitchFamily="18" charset="0"/>
                <a:ea typeface="Times New Roman" panose="02020603050405020304" pitchFamily="18" charset="0"/>
              </a:rPr>
              <a:t>Daugiakalbių vaikų kalbų centrai</a:t>
            </a:r>
            <a:r>
              <a:rPr lang="lt-LT"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lt-LT" sz="1800" dirty="0">
                <a:effectLst/>
                <a:latin typeface="Times New Roman" panose="02020603050405020304" pitchFamily="18" charset="0"/>
                <a:ea typeface="Times New Roman" panose="02020603050405020304" pitchFamily="18" charset="0"/>
              </a:rPr>
              <a:t>Kai vaikas nuo pat mažumės mokosi dviejų kalbų: </a:t>
            </a:r>
            <a:r>
              <a:rPr lang="lt-LT" sz="1800" dirty="0">
                <a:latin typeface="Times New Roman" panose="02020603050405020304" pitchFamily="18" charset="0"/>
                <a:ea typeface="Times New Roman" panose="02020603050405020304" pitchFamily="18" charset="0"/>
              </a:rPr>
              <a:t>v</a:t>
            </a:r>
            <a:r>
              <a:rPr lang="lt-LT" sz="1800" dirty="0">
                <a:effectLst/>
                <a:latin typeface="Times New Roman" panose="02020603050405020304" pitchFamily="18" charset="0"/>
                <a:ea typeface="Times New Roman" panose="02020603050405020304" pitchFamily="18" charset="0"/>
              </a:rPr>
              <a:t>ystantis smegenims susidaro vienas – bendras centras abiem kalboms.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r>
              <a:rPr lang="lt-LT" sz="1800" dirty="0">
                <a:latin typeface="Times New Roman" panose="02020603050405020304" pitchFamily="18" charset="0"/>
                <a:ea typeface="Times New Roman" panose="02020603050405020304" pitchFamily="18" charset="0"/>
              </a:rPr>
              <a:t>Kai </a:t>
            </a:r>
            <a:r>
              <a:rPr lang="lt-LT" sz="1800" dirty="0">
                <a:effectLst/>
                <a:latin typeface="Times New Roman" panose="02020603050405020304" pitchFamily="18" charset="0"/>
                <a:ea typeface="Times New Roman" panose="02020603050405020304" pitchFamily="18" charset="0"/>
              </a:rPr>
              <a:t>vaikas mokosi antrosios ir trečiosios kalbos po </a:t>
            </a:r>
            <a:r>
              <a:rPr lang="pt-BR" sz="1800" dirty="0">
                <a:effectLst/>
                <a:latin typeface="Times New Roman" panose="02020603050405020304" pitchFamily="18" charset="0"/>
                <a:ea typeface="Times New Roman" panose="02020603050405020304" pitchFamily="18" charset="0"/>
              </a:rPr>
              <a:t>10</a:t>
            </a:r>
            <a:r>
              <a:rPr lang="lt-LT" sz="1800" dirty="0">
                <a:effectLst/>
                <a:latin typeface="Times New Roman" panose="02020603050405020304" pitchFamily="18" charset="0"/>
                <a:ea typeface="Times New Roman" panose="02020603050405020304" pitchFamily="18" charset="0"/>
              </a:rPr>
              <a:t> metų: kiekvienai naujai kalbai smegenyse susidaro naujas centras.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B0A5299-793B-62BA-8318-4F2F9AEDF2E3}"/>
              </a:ext>
            </a:extLst>
          </p:cNvPr>
          <p:cNvSpPr>
            <a:spLocks noGrp="1"/>
          </p:cNvSpPr>
          <p:nvPr>
            <p:ph type="sldNum" sz="quarter" idx="12"/>
          </p:nvPr>
        </p:nvSpPr>
        <p:spPr/>
        <p:txBody>
          <a:bodyPr/>
          <a:lstStyle/>
          <a:p>
            <a:fld id="{F5D06E52-7630-F84B-AB23-AD4D7DE68425}" type="slidenum">
              <a:rPr lang="en-US" smtClean="0"/>
              <a:pPr/>
              <a:t>46</a:t>
            </a:fld>
            <a:endParaRPr lang="en-US"/>
          </a:p>
        </p:txBody>
      </p:sp>
    </p:spTree>
    <p:extLst>
      <p:ext uri="{BB962C8B-B14F-4D97-AF65-F5344CB8AC3E}">
        <p14:creationId xmlns:p14="http://schemas.microsoft.com/office/powerpoint/2010/main" val="1343155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A4A7D09-84F5-37D2-CAB3-1D3AF4A3B007}"/>
              </a:ext>
            </a:extLst>
          </p:cNvPr>
          <p:cNvSpPr>
            <a:spLocks noGrp="1" noChangeArrowheads="1"/>
          </p:cNvSpPr>
          <p:nvPr>
            <p:ph type="title"/>
          </p:nvPr>
        </p:nvSpPr>
        <p:spPr/>
        <p:txBody>
          <a:bodyPr/>
          <a:lstStyle/>
          <a:p>
            <a:r>
              <a:rPr lang="lt-LT" altLang="en-US" sz="2700"/>
              <a:t>Užsienio tyrėjų nuomonė</a:t>
            </a:r>
            <a:r>
              <a:rPr lang="en-US" altLang="en-US" sz="2700"/>
              <a:t> (1)</a:t>
            </a:r>
            <a:endParaRPr lang="lt-LT" altLang="en-US" sz="2700"/>
          </a:p>
        </p:txBody>
      </p:sp>
      <p:sp>
        <p:nvSpPr>
          <p:cNvPr id="11267" name="Rectangle 3">
            <a:extLst>
              <a:ext uri="{FF2B5EF4-FFF2-40B4-BE49-F238E27FC236}">
                <a16:creationId xmlns:a16="http://schemas.microsoft.com/office/drawing/2014/main" id="{A3365C8C-F6F6-5220-D756-9AA633D7D8F6}"/>
              </a:ext>
            </a:extLst>
          </p:cNvPr>
          <p:cNvSpPr>
            <a:spLocks noGrp="1" noChangeArrowheads="1"/>
          </p:cNvSpPr>
          <p:nvPr>
            <p:ph idx="1"/>
          </p:nvPr>
        </p:nvSpPr>
        <p:spPr/>
        <p:txBody>
          <a:bodyPr/>
          <a:lstStyle/>
          <a:p>
            <a:pPr>
              <a:lnSpc>
                <a:spcPct val="90000"/>
              </a:lnSpc>
            </a:pPr>
            <a:r>
              <a:rPr lang="lt-LT" altLang="en-US" sz="1950" dirty="0"/>
              <a:t>Iš esmės visi </a:t>
            </a:r>
            <a:r>
              <a:rPr lang="lt-LT" altLang="en-US" sz="1950" dirty="0" err="1"/>
              <a:t>gimtakalbio</a:t>
            </a:r>
            <a:r>
              <a:rPr lang="lt-LT" altLang="en-US" sz="1950" dirty="0"/>
              <a:t> bruožai (išskyrus kalbos įsisavinimą ankstyvoje vaikystėje) gali būti </a:t>
            </a:r>
            <a:r>
              <a:rPr lang="lt-LT" altLang="en-US" sz="1950" b="1" dirty="0"/>
              <a:t>tikslingai išugdomi</a:t>
            </a:r>
            <a:r>
              <a:rPr lang="lt-LT" altLang="en-US" sz="1950" dirty="0"/>
              <a:t> ir K2 vartotojui. </a:t>
            </a:r>
          </a:p>
          <a:p>
            <a:pPr>
              <a:lnSpc>
                <a:spcPct val="90000"/>
              </a:lnSpc>
            </a:pPr>
            <a:r>
              <a:rPr lang="lt-LT" altLang="en-US" sz="1950" dirty="0"/>
              <a:t>Abejojama gebėjimų lygiu, kokybe. Nėra įrodymų, jog kitakalbis pasiekia tokių pačių kalbos mokėjimo aukštumų kaip </a:t>
            </a:r>
            <a:r>
              <a:rPr lang="lt-LT" altLang="en-US" sz="1950" dirty="0" err="1"/>
              <a:t>gimtakalbis</a:t>
            </a:r>
            <a:r>
              <a:rPr lang="lt-LT" altLang="en-US" sz="1950" dirty="0"/>
              <a:t>. </a:t>
            </a:r>
          </a:p>
          <a:p>
            <a:pPr>
              <a:lnSpc>
                <a:spcPct val="90000"/>
              </a:lnSpc>
            </a:pPr>
            <a:r>
              <a:rPr lang="lt-LT" altLang="en-US" sz="1950" dirty="0"/>
              <a:t>Tai nereiškia, kad kitakalbis negeba veiksmingai, tinkamai komunikuoti K2, tiesiog jo gebėjimai yra kitokie.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94EDAAA-D5D2-5230-97F9-42C8207363AA}"/>
              </a:ext>
            </a:extLst>
          </p:cNvPr>
          <p:cNvSpPr>
            <a:spLocks noGrp="1" noChangeArrowheads="1"/>
          </p:cNvSpPr>
          <p:nvPr>
            <p:ph type="title"/>
          </p:nvPr>
        </p:nvSpPr>
        <p:spPr/>
        <p:txBody>
          <a:bodyPr/>
          <a:lstStyle/>
          <a:p>
            <a:r>
              <a:rPr lang="lt-LT" altLang="en-US" sz="2700"/>
              <a:t>Užsienio tyrėjų nuomonė (2)</a:t>
            </a:r>
          </a:p>
        </p:txBody>
      </p:sp>
      <p:sp>
        <p:nvSpPr>
          <p:cNvPr id="12291" name="Rectangle 3">
            <a:extLst>
              <a:ext uri="{FF2B5EF4-FFF2-40B4-BE49-F238E27FC236}">
                <a16:creationId xmlns:a16="http://schemas.microsoft.com/office/drawing/2014/main" id="{CCAC2F16-2898-2CBE-DAA1-65637A6F7DC8}"/>
              </a:ext>
            </a:extLst>
          </p:cNvPr>
          <p:cNvSpPr>
            <a:spLocks noGrp="1" noChangeArrowheads="1"/>
          </p:cNvSpPr>
          <p:nvPr>
            <p:ph idx="1"/>
          </p:nvPr>
        </p:nvSpPr>
        <p:spPr/>
        <p:txBody>
          <a:bodyPr/>
          <a:lstStyle/>
          <a:p>
            <a:pPr>
              <a:lnSpc>
                <a:spcPct val="90000"/>
              </a:lnSpc>
              <a:buFont typeface="Wingdings" panose="05000000000000000000" pitchFamily="2" charset="2"/>
              <a:buNone/>
            </a:pPr>
            <a:r>
              <a:rPr lang="lt-LT" altLang="en-US" sz="2000" b="1" dirty="0">
                <a:latin typeface="Times New Roman" panose="02020603050405020304" pitchFamily="18" charset="0"/>
                <a:cs typeface="Times New Roman" panose="02020603050405020304" pitchFamily="18" charset="0"/>
              </a:rPr>
              <a:t>Turi:</a:t>
            </a:r>
            <a:endParaRPr lang="lt-LT" altLang="en-US" sz="2000" dirty="0">
              <a:latin typeface="Times New Roman" panose="02020603050405020304" pitchFamily="18" charset="0"/>
              <a:cs typeface="Times New Roman" panose="02020603050405020304" pitchFamily="18" charset="0"/>
            </a:endParaRPr>
          </a:p>
          <a:p>
            <a:pPr>
              <a:lnSpc>
                <a:spcPct val="90000"/>
              </a:lnSpc>
            </a:pPr>
            <a:r>
              <a:rPr lang="lt-LT" altLang="en-US" sz="2000" dirty="0">
                <a:latin typeface="Times New Roman" panose="02020603050405020304" pitchFamily="18" charset="0"/>
                <a:cs typeface="Times New Roman" panose="02020603050405020304" pitchFamily="18" charset="0"/>
              </a:rPr>
              <a:t>išnykti priešprieša </a:t>
            </a:r>
            <a:r>
              <a:rPr lang="lt-LT" altLang="en-US" sz="2000" b="1" i="1" dirty="0" err="1">
                <a:latin typeface="Times New Roman" panose="02020603050405020304" pitchFamily="18" charset="0"/>
                <a:cs typeface="Times New Roman" panose="02020603050405020304" pitchFamily="18" charset="0"/>
              </a:rPr>
              <a:t>gimtakalbis</a:t>
            </a:r>
            <a:r>
              <a:rPr lang="lt-LT" altLang="en-US" sz="2000" b="1" i="1" dirty="0">
                <a:latin typeface="Times New Roman" panose="02020603050405020304" pitchFamily="18" charset="0"/>
                <a:cs typeface="Times New Roman" panose="02020603050405020304" pitchFamily="18" charset="0"/>
              </a:rPr>
              <a:t> – </a:t>
            </a:r>
            <a:r>
              <a:rPr lang="lt-LT" altLang="en-US" sz="2000" b="1" i="1" dirty="0" err="1">
                <a:latin typeface="Times New Roman" panose="02020603050405020304" pitchFamily="18" charset="0"/>
                <a:cs typeface="Times New Roman" panose="02020603050405020304" pitchFamily="18" charset="0"/>
              </a:rPr>
              <a:t>negimtakalbis</a:t>
            </a:r>
            <a:r>
              <a:rPr lang="lt-LT" altLang="en-US" sz="2000" dirty="0">
                <a:latin typeface="Times New Roman" panose="02020603050405020304" pitchFamily="18" charset="0"/>
                <a:cs typeface="Times New Roman" panose="02020603050405020304" pitchFamily="18" charset="0"/>
              </a:rPr>
              <a:t>; </a:t>
            </a:r>
          </a:p>
          <a:p>
            <a:pPr>
              <a:lnSpc>
                <a:spcPct val="90000"/>
              </a:lnSpc>
            </a:pPr>
            <a:r>
              <a:rPr lang="lt-LT" altLang="en-US" sz="2000" dirty="0">
                <a:latin typeface="Times New Roman" panose="02020603050405020304" pitchFamily="18" charset="0"/>
                <a:cs typeface="Times New Roman" panose="02020603050405020304" pitchFamily="18" charset="0"/>
              </a:rPr>
              <a:t>atsirasti sąvokos </a:t>
            </a:r>
            <a:r>
              <a:rPr lang="lt-LT" altLang="en-US" sz="2000" b="1" i="1" dirty="0">
                <a:latin typeface="Times New Roman" panose="02020603050405020304" pitchFamily="18" charset="0"/>
                <a:cs typeface="Times New Roman" panose="02020603050405020304" pitchFamily="18" charset="0"/>
              </a:rPr>
              <a:t>kompetentingas kalbos vartotojas</a:t>
            </a:r>
            <a:r>
              <a:rPr lang="lt-LT" altLang="en-US" sz="2000" dirty="0">
                <a:latin typeface="Times New Roman" panose="02020603050405020304" pitchFamily="18" charset="0"/>
                <a:cs typeface="Times New Roman" panose="02020603050405020304" pitchFamily="18" charset="0"/>
              </a:rPr>
              <a:t>, </a:t>
            </a:r>
            <a:r>
              <a:rPr lang="lt-LT" altLang="en-US" sz="2000" b="1" dirty="0">
                <a:latin typeface="Times New Roman" panose="02020603050405020304" pitchFamily="18" charset="0"/>
                <a:cs typeface="Times New Roman" panose="02020603050405020304" pitchFamily="18" charset="0"/>
              </a:rPr>
              <a:t>kompetentingų kalbos vartotojų bendruomenė.</a:t>
            </a:r>
            <a:endParaRPr lang="lt-LT" altLang="en-US" sz="2000" dirty="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lt-LT" altLang="en-US" sz="2000" b="1" i="1" dirty="0">
                <a:latin typeface="Times New Roman" panose="02020603050405020304" pitchFamily="18" charset="0"/>
                <a:cs typeface="Times New Roman" panose="02020603050405020304" pitchFamily="18" charset="0"/>
              </a:rPr>
              <a:t>Kas tu esi (</a:t>
            </a:r>
            <a:r>
              <a:rPr lang="lt-LT" altLang="en-US" sz="2000" b="1" i="1" dirty="0" err="1">
                <a:latin typeface="Times New Roman" panose="02020603050405020304" pitchFamily="18" charset="0"/>
                <a:cs typeface="Times New Roman" panose="02020603050405020304" pitchFamily="18" charset="0"/>
              </a:rPr>
              <a:t>gimtakalbis</a:t>
            </a:r>
            <a:r>
              <a:rPr lang="lt-LT" altLang="en-US" sz="2000" b="1" i="1" dirty="0">
                <a:latin typeface="Times New Roman" panose="02020603050405020304" pitchFamily="18" charset="0"/>
                <a:cs typeface="Times New Roman" panose="02020603050405020304" pitchFamily="18" charset="0"/>
              </a:rPr>
              <a:t> ar ne)? → </a:t>
            </a:r>
          </a:p>
          <a:p>
            <a:pPr>
              <a:lnSpc>
                <a:spcPct val="90000"/>
              </a:lnSpc>
              <a:buFont typeface="Wingdings" panose="05000000000000000000" pitchFamily="2" charset="2"/>
              <a:buNone/>
            </a:pPr>
            <a:r>
              <a:rPr lang="lt-LT" altLang="en-US" sz="2000" b="1" i="1" dirty="0">
                <a:latin typeface="Times New Roman" panose="02020603050405020304" pitchFamily="18" charset="0"/>
                <a:cs typeface="Times New Roman" panose="02020603050405020304" pitchFamily="18" charset="0"/>
              </a:rPr>
              <a:t>Koks tu esi: kompetentingas ar ne?</a:t>
            </a:r>
          </a:p>
          <a:p>
            <a:pPr>
              <a:lnSpc>
                <a:spcPct val="90000"/>
              </a:lnSpc>
            </a:pPr>
            <a:endParaRPr lang="lt-LT"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8600B82-488B-C3B5-36F1-D0C4FCD7AAF9}"/>
              </a:ext>
            </a:extLst>
          </p:cNvPr>
          <p:cNvSpPr>
            <a:spLocks noGrp="1" noChangeArrowheads="1"/>
          </p:cNvSpPr>
          <p:nvPr>
            <p:ph type="title"/>
          </p:nvPr>
        </p:nvSpPr>
        <p:spPr/>
        <p:txBody>
          <a:bodyPr/>
          <a:lstStyle/>
          <a:p>
            <a:r>
              <a:rPr lang="lt-LT" altLang="en-US" sz="2700"/>
              <a:t>Įsisavinimas / išmokimas</a:t>
            </a:r>
          </a:p>
        </p:txBody>
      </p:sp>
      <p:sp>
        <p:nvSpPr>
          <p:cNvPr id="23555" name="Rectangle 3">
            <a:extLst>
              <a:ext uri="{FF2B5EF4-FFF2-40B4-BE49-F238E27FC236}">
                <a16:creationId xmlns:a16="http://schemas.microsoft.com/office/drawing/2014/main" id="{3314D014-89A9-C51F-1742-9D75B6CBDDBD}"/>
              </a:ext>
            </a:extLst>
          </p:cNvPr>
          <p:cNvSpPr>
            <a:spLocks noGrp="1" noChangeArrowheads="1"/>
          </p:cNvSpPr>
          <p:nvPr>
            <p:ph idx="1"/>
          </p:nvPr>
        </p:nvSpPr>
        <p:spPr/>
        <p:txBody>
          <a:bodyPr>
            <a:normAutofit/>
          </a:bodyPr>
          <a:lstStyle/>
          <a:p>
            <a:r>
              <a:rPr lang="lt-LT" altLang="en-US" sz="2000" b="1" dirty="0">
                <a:latin typeface="Times New Roman" panose="02020603050405020304" pitchFamily="18" charset="0"/>
                <a:cs typeface="Times New Roman" panose="02020603050405020304" pitchFamily="18" charset="0"/>
              </a:rPr>
              <a:t>K1 yra įsisavinama</a:t>
            </a:r>
            <a:r>
              <a:rPr lang="lt-LT" altLang="en-US" sz="2000" dirty="0">
                <a:latin typeface="Times New Roman" panose="02020603050405020304" pitchFamily="18" charset="0"/>
                <a:cs typeface="Times New Roman" panose="02020603050405020304" pitchFamily="18" charset="0"/>
              </a:rPr>
              <a:t>. </a:t>
            </a:r>
            <a:r>
              <a:rPr lang="lt-LT" altLang="en-US" sz="2000" i="1" dirty="0">
                <a:latin typeface="Times New Roman" panose="02020603050405020304" pitchFamily="18" charset="0"/>
                <a:cs typeface="Times New Roman" panose="02020603050405020304" pitchFamily="18" charset="0"/>
              </a:rPr>
              <a:t>Kalbos įsisavinimas</a:t>
            </a:r>
            <a:r>
              <a:rPr lang="lt-LT" altLang="en-US" sz="2000" dirty="0">
                <a:latin typeface="Times New Roman" panose="02020603050405020304" pitchFamily="18" charset="0"/>
                <a:cs typeface="Times New Roman" panose="02020603050405020304" pitchFamily="18" charset="0"/>
              </a:rPr>
              <a:t> – normalus, natūralus kalbos ,,įgijimo” procesas. </a:t>
            </a:r>
          </a:p>
          <a:p>
            <a:r>
              <a:rPr lang="lt-LT" altLang="en-US" sz="2000" b="1" dirty="0">
                <a:latin typeface="Times New Roman" panose="02020603050405020304" pitchFamily="18" charset="0"/>
                <a:cs typeface="Times New Roman" panose="02020603050405020304" pitchFamily="18" charset="0"/>
              </a:rPr>
              <a:t>K2 yra išmokstama</a:t>
            </a:r>
            <a:r>
              <a:rPr lang="lt-LT" altLang="en-US" sz="2000" dirty="0">
                <a:latin typeface="Times New Roman" panose="02020603050405020304" pitchFamily="18" charset="0"/>
                <a:cs typeface="Times New Roman" panose="02020603050405020304" pitchFamily="18" charset="0"/>
              </a:rPr>
              <a:t>. </a:t>
            </a:r>
            <a:r>
              <a:rPr lang="lt-LT" altLang="en-US" sz="2000" i="1" dirty="0">
                <a:latin typeface="Times New Roman" panose="02020603050405020304" pitchFamily="18" charset="0"/>
                <a:cs typeface="Times New Roman" panose="02020603050405020304" pitchFamily="18" charset="0"/>
              </a:rPr>
              <a:t>Kalbos išmokimas</a:t>
            </a:r>
            <a:r>
              <a:rPr lang="lt-LT" altLang="en-US" sz="2000" dirty="0">
                <a:latin typeface="Times New Roman" panose="02020603050405020304" pitchFamily="18" charset="0"/>
                <a:cs typeface="Times New Roman" panose="02020603050405020304" pitchFamily="18" charset="0"/>
              </a:rPr>
              <a:t> – formalus (suorganizuotas laikantis nustatytos tvarkos) procesas (klasėje ar pan.), kurio metu mokiniai ,,įgyja” kalbą.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0290" y="896112"/>
            <a:ext cx="429565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i-FI" dirty="0"/>
              <a:t>Kalba tautoje ir tauta kalboje (</a:t>
            </a:r>
            <a:r>
              <a:rPr lang="lt-LT" dirty="0"/>
              <a:t>3</a:t>
            </a:r>
            <a:r>
              <a:rPr lang="fi-FI" dirty="0"/>
              <a:t>)</a:t>
            </a:r>
            <a:endParaRPr lang="en-GB" dirty="0">
              <a:highlight>
                <a:schemeClr val="accent1"/>
              </a:highlight>
            </a:endParaRPr>
          </a:p>
        </p:txBody>
      </p:sp>
      <p:sp>
        <p:nvSpPr>
          <p:cNvPr id="125" name="Google Shape;125;p17"/>
          <p:cNvSpPr txBox="1">
            <a:spLocks noGrp="1"/>
          </p:cNvSpPr>
          <p:nvPr>
            <p:ph type="body" idx="1"/>
          </p:nvPr>
        </p:nvSpPr>
        <p:spPr>
          <a:xfrm>
            <a:off x="1381250" y="1616470"/>
            <a:ext cx="6809700" cy="3252710"/>
          </a:xfrm>
          <a:prstGeom prst="rect">
            <a:avLst/>
          </a:prstGeom>
        </p:spPr>
        <p:txBody>
          <a:bodyPr spcFirstLastPara="1" wrap="square" lIns="91425" tIns="91425" rIns="91425" bIns="91425" anchor="t" anchorCtr="0">
            <a:noAutofit/>
          </a:bodyPr>
          <a:lstStyle/>
          <a:p>
            <a:pPr marL="457200" lvl="0" indent="-381000" algn="just" rtl="0">
              <a:spcBef>
                <a:spcPts val="600"/>
              </a:spcBef>
              <a:spcAft>
                <a:spcPts val="0"/>
              </a:spcAft>
              <a:buClr>
                <a:schemeClr val="accent1"/>
              </a:buClr>
              <a:buSzPts val="2400"/>
              <a:buChar char="◉"/>
            </a:pPr>
            <a:r>
              <a:rPr lang="lt-LT" sz="1600" dirty="0"/>
              <a:t>Kalbos ir tautos santykis nagrinėjamas ne tik kalbininkų, bet ir kitų sričių specialistų: „[kalba daugelio kultūrologų, </a:t>
            </a:r>
            <a:r>
              <a:rPr lang="lt-LT" sz="1600" dirty="0" err="1"/>
              <a:t>mitologų</a:t>
            </a:r>
            <a:r>
              <a:rPr lang="lt-LT" sz="1600" dirty="0"/>
              <a:t> seniai suvokiama kaip liaudies kultūros, tautos psichologijos ir filosofijos veidrodis, dažnai ir kaip vienintelis šaltinis tautos istorijai ir jos dvasiai pažinti ir yra tiriama šiuo požiūriu“. Būtent į lietuvių kalbos ir lietuvių tautos ryšį yra pažvelgęs vienas žymiausių lietuvių filosofų A. Maceina, kuris teigė, kad „žmogaus pasaulis yra toks, kokia yra jo kalba. Tauta, kuri dainuoja mažybiniais bei maloniniais daiktavardžiais ir keikiasi šliužų vardais (rupūžė, gyvatė, žaltys), turi kitokį pasaulį, nei tauta, kuri dainuoja grubiais daiktavardžiais ir keikiasi šventenybėm (</a:t>
            </a:r>
            <a:r>
              <a:rPr lang="lt-LT" sz="1600" dirty="0" err="1"/>
              <a:t>madonna</a:t>
            </a:r>
            <a:r>
              <a:rPr lang="lt-LT" sz="1600" dirty="0"/>
              <a:t>, </a:t>
            </a:r>
            <a:r>
              <a:rPr lang="lt-LT" sz="1600" dirty="0" err="1"/>
              <a:t>Kruzifix</a:t>
            </a:r>
            <a:r>
              <a:rPr lang="lt-LT" sz="1600" dirty="0"/>
              <a:t>, </a:t>
            </a:r>
            <a:r>
              <a:rPr lang="lt-LT" sz="1600" dirty="0" err="1"/>
              <a:t>Sakrament</a:t>
            </a:r>
            <a:r>
              <a:rPr lang="lt-LT" sz="1600" dirty="0"/>
              <a:t>)" (Maceina 1998: 19, cit. iš Gudavičius 2000: 22). </a:t>
            </a: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2892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19DA-BA12-CF25-6996-95FC39FEF9C1}"/>
              </a:ext>
            </a:extLst>
          </p:cNvPr>
          <p:cNvSpPr>
            <a:spLocks noGrp="1"/>
          </p:cNvSpPr>
          <p:nvPr>
            <p:ph type="title"/>
          </p:nvPr>
        </p:nvSpPr>
        <p:spPr/>
        <p:txBody>
          <a:bodyPr>
            <a:normAutofit fontScale="90000"/>
          </a:bodyPr>
          <a:lstStyle/>
          <a:p>
            <a:r>
              <a:rPr lang="lt-LT" sz="1800" dirty="0"/>
              <a:t>Klasės modelis / CLASS</a:t>
            </a:r>
            <a:br>
              <a:rPr lang="lt-LT" sz="1100" dirty="0"/>
            </a:br>
            <a:r>
              <a:rPr lang="lt-LT" sz="1100" dirty="0"/>
              <a:t>https://www.schoolclimatetasc.eu/lt/home-lt</a:t>
            </a:r>
            <a:r>
              <a:rPr lang="lt-LT" dirty="0"/>
              <a:t>/</a:t>
            </a:r>
            <a:br>
              <a:rPr lang="lt-LT" dirty="0"/>
            </a:br>
            <a:r>
              <a:rPr lang="en-US" dirty="0" err="1">
                <a:hlinkClick r:id="rId2"/>
              </a:rPr>
              <a:t>Projektai</a:t>
            </a:r>
            <a:r>
              <a:rPr lang="en-US" dirty="0">
                <a:hlinkClick r:id="rId2"/>
              </a:rPr>
              <a:t> - LKKC</a:t>
            </a:r>
            <a:endParaRPr lang="lt-LT" dirty="0"/>
          </a:p>
        </p:txBody>
      </p:sp>
      <p:sp>
        <p:nvSpPr>
          <p:cNvPr id="3" name="Content Placeholder 2">
            <a:extLst>
              <a:ext uri="{FF2B5EF4-FFF2-40B4-BE49-F238E27FC236}">
                <a16:creationId xmlns:a16="http://schemas.microsoft.com/office/drawing/2014/main" id="{3724DD91-8BBF-8FAF-A1E4-0EFD0866B9DF}"/>
              </a:ext>
            </a:extLst>
          </p:cNvPr>
          <p:cNvSpPr>
            <a:spLocks noGrp="1"/>
          </p:cNvSpPr>
          <p:nvPr>
            <p:ph idx="1"/>
          </p:nvPr>
        </p:nvSpPr>
        <p:spPr>
          <a:xfrm>
            <a:off x="1941909" y="1212274"/>
            <a:ext cx="6686550" cy="3221144"/>
          </a:xfrm>
        </p:spPr>
        <p:txBody>
          <a:bodyPr>
            <a:normAutofit fontScale="32500" lnSpcReduction="20000"/>
          </a:bodyPr>
          <a:lstStyle/>
          <a:p>
            <a:pPr algn="l"/>
            <a:endParaRPr lang="lt-LT" sz="1800" b="0" i="0" u="none" strike="noStrike" baseline="0" dirty="0">
              <a:solidFill>
                <a:srgbClr val="000000"/>
              </a:solidFill>
              <a:latin typeface="Calibri" panose="020F0502020204030204" pitchFamily="34" charset="0"/>
            </a:endParaRPr>
          </a:p>
          <a:p>
            <a:r>
              <a:rPr lang="lt-LT" sz="6200" i="0" u="none" strike="noStrike" baseline="0" dirty="0">
                <a:solidFill>
                  <a:srgbClr val="53849A"/>
                </a:solidFill>
                <a:latin typeface="Times New Roman" panose="02020603050405020304" pitchFamily="18" charset="0"/>
                <a:cs typeface="Times New Roman" panose="02020603050405020304" pitchFamily="18" charset="0"/>
              </a:rPr>
              <a:t>C </a:t>
            </a:r>
            <a:r>
              <a:rPr lang="lt-LT" sz="6200" i="0" u="none" strike="noStrike" baseline="0" dirty="0" err="1">
                <a:solidFill>
                  <a:srgbClr val="53849A"/>
                </a:solidFill>
                <a:latin typeface="Times New Roman" panose="02020603050405020304" pitchFamily="18" charset="0"/>
                <a:cs typeface="Times New Roman" panose="02020603050405020304" pitchFamily="18" charset="0"/>
              </a:rPr>
              <a:t>Construct</a:t>
            </a:r>
            <a:r>
              <a:rPr lang="lt-LT" sz="6200" i="0" u="none" strike="noStrike" baseline="0" dirty="0">
                <a:solidFill>
                  <a:srgbClr val="53849A"/>
                </a:solidFill>
                <a:latin typeface="Times New Roman" panose="02020603050405020304" pitchFamily="18" charset="0"/>
                <a:cs typeface="Times New Roman" panose="02020603050405020304" pitchFamily="18" charset="0"/>
              </a:rPr>
              <a:t> </a:t>
            </a:r>
            <a:r>
              <a:rPr lang="lt-LT" sz="6200" i="0" u="none" strike="noStrike" baseline="0" dirty="0">
                <a:solidFill>
                  <a:srgbClr val="3E6274"/>
                </a:solidFill>
                <a:latin typeface="Times New Roman" panose="02020603050405020304" pitchFamily="18" charset="0"/>
                <a:cs typeface="Times New Roman" panose="02020603050405020304" pitchFamily="18" charset="0"/>
              </a:rPr>
              <a:t>SUMANYMAS</a:t>
            </a:r>
            <a:r>
              <a:rPr lang="lt-LT" sz="6200" i="0" u="none" strike="noStrike" baseline="0" dirty="0">
                <a:solidFill>
                  <a:srgbClr val="202020"/>
                </a:solidFill>
                <a:latin typeface="Times New Roman" panose="02020603050405020304" pitchFamily="18" charset="0"/>
                <a:cs typeface="Times New Roman" panose="02020603050405020304" pitchFamily="18" charset="0"/>
              </a:rPr>
              <a:t>. Dėmesys iniciatyvumui, asmeniui ir grupei, santykiams, kaip bendram prasmės konstravimui. </a:t>
            </a:r>
          </a:p>
          <a:p>
            <a:r>
              <a:rPr lang="lt-LT" sz="6200" i="0" u="none" strike="noStrike" baseline="0" dirty="0">
                <a:solidFill>
                  <a:srgbClr val="F7F7F7"/>
                </a:solidFill>
                <a:latin typeface="Times New Roman" panose="02020603050405020304" pitchFamily="18" charset="0"/>
                <a:cs typeface="Times New Roman" panose="02020603050405020304" pitchFamily="18" charset="0"/>
              </a:rPr>
              <a:t></a:t>
            </a:r>
            <a:r>
              <a:rPr lang="lt-LT" sz="6200" i="0" u="none" strike="noStrike" baseline="0" dirty="0">
                <a:solidFill>
                  <a:srgbClr val="53849A"/>
                </a:solidFill>
                <a:latin typeface="Times New Roman" panose="02020603050405020304" pitchFamily="18" charset="0"/>
                <a:cs typeface="Times New Roman" panose="02020603050405020304" pitchFamily="18" charset="0"/>
              </a:rPr>
              <a:t>L </a:t>
            </a:r>
            <a:r>
              <a:rPr lang="lt-LT" sz="6200" i="0" u="none" strike="noStrike" baseline="0" dirty="0" err="1">
                <a:solidFill>
                  <a:srgbClr val="53849A"/>
                </a:solidFill>
                <a:latin typeface="Times New Roman" panose="02020603050405020304" pitchFamily="18" charset="0"/>
                <a:cs typeface="Times New Roman" panose="02020603050405020304" pitchFamily="18" charset="0"/>
              </a:rPr>
              <a:t>Lead</a:t>
            </a:r>
            <a:r>
              <a:rPr lang="lt-LT" sz="6200" dirty="0">
                <a:solidFill>
                  <a:srgbClr val="53849A"/>
                </a:solidFill>
                <a:latin typeface="Times New Roman" panose="02020603050405020304" pitchFamily="18" charset="0"/>
                <a:cs typeface="Times New Roman" panose="02020603050405020304" pitchFamily="18" charset="0"/>
              </a:rPr>
              <a:t> </a:t>
            </a:r>
            <a:r>
              <a:rPr lang="lt-LT" sz="6200" i="0" u="none" strike="noStrike" baseline="0" dirty="0">
                <a:solidFill>
                  <a:srgbClr val="3E6274"/>
                </a:solidFill>
                <a:latin typeface="Times New Roman" panose="02020603050405020304" pitchFamily="18" charset="0"/>
                <a:cs typeface="Times New Roman" panose="02020603050405020304" pitchFamily="18" charset="0"/>
              </a:rPr>
              <a:t>VADOVAVIMAS</a:t>
            </a:r>
            <a:r>
              <a:rPr lang="lt-LT" sz="6200" i="0" u="none" strike="noStrike" baseline="0" dirty="0">
                <a:solidFill>
                  <a:srgbClr val="202020"/>
                </a:solidFill>
                <a:latin typeface="Times New Roman" panose="02020603050405020304" pitchFamily="18" charset="0"/>
                <a:cs typeface="Times New Roman" panose="02020603050405020304" pitchFamily="18" charset="0"/>
              </a:rPr>
              <a:t>. Dėmesys bendradarbiaujančiai lyderystei, galios dinamikai santykiuose, </a:t>
            </a:r>
            <a:r>
              <a:rPr lang="lt-LT" sz="6200" i="0" u="none" strike="noStrike" baseline="0" dirty="0" err="1">
                <a:solidFill>
                  <a:srgbClr val="202020"/>
                </a:solidFill>
                <a:latin typeface="Times New Roman" panose="02020603050405020304" pitchFamily="18" charset="0"/>
                <a:cs typeface="Times New Roman" panose="02020603050405020304" pitchFamily="18" charset="0"/>
              </a:rPr>
              <a:t>lyderiavimui</a:t>
            </a:r>
            <a:r>
              <a:rPr lang="lt-LT" sz="6200" i="0" u="none" strike="noStrike" baseline="0" dirty="0">
                <a:solidFill>
                  <a:srgbClr val="202020"/>
                </a:solidFill>
                <a:latin typeface="Times New Roman" panose="02020603050405020304" pitchFamily="18" charset="0"/>
                <a:cs typeface="Times New Roman" panose="02020603050405020304" pitchFamily="18" charset="0"/>
              </a:rPr>
              <a:t>. </a:t>
            </a:r>
          </a:p>
          <a:p>
            <a:r>
              <a:rPr lang="lt-LT" sz="6200" i="0" u="none" strike="noStrike" baseline="0" dirty="0">
                <a:solidFill>
                  <a:srgbClr val="F7F7F7"/>
                </a:solidFill>
                <a:latin typeface="Times New Roman" panose="02020603050405020304" pitchFamily="18" charset="0"/>
                <a:cs typeface="Times New Roman" panose="02020603050405020304" pitchFamily="18" charset="0"/>
              </a:rPr>
              <a:t></a:t>
            </a:r>
            <a:r>
              <a:rPr lang="lt-LT" sz="6200" i="0" u="none" strike="noStrike" baseline="0" dirty="0">
                <a:solidFill>
                  <a:srgbClr val="53849A"/>
                </a:solidFill>
                <a:latin typeface="Times New Roman" panose="02020603050405020304" pitchFamily="18" charset="0"/>
                <a:cs typeface="Times New Roman" panose="02020603050405020304" pitchFamily="18" charset="0"/>
              </a:rPr>
              <a:t>A </a:t>
            </a:r>
            <a:r>
              <a:rPr lang="lt-LT" sz="6200" i="0" u="none" strike="noStrike" baseline="0" dirty="0" err="1">
                <a:solidFill>
                  <a:srgbClr val="53849A"/>
                </a:solidFill>
                <a:latin typeface="Times New Roman" panose="02020603050405020304" pitchFamily="18" charset="0"/>
                <a:cs typeface="Times New Roman" panose="02020603050405020304" pitchFamily="18" charset="0"/>
              </a:rPr>
              <a:t>Aim</a:t>
            </a:r>
            <a:r>
              <a:rPr lang="lt-LT" sz="6200" dirty="0">
                <a:solidFill>
                  <a:srgbClr val="53849A"/>
                </a:solidFill>
                <a:latin typeface="Times New Roman" panose="02020603050405020304" pitchFamily="18" charset="0"/>
                <a:cs typeface="Times New Roman" panose="02020603050405020304" pitchFamily="18" charset="0"/>
              </a:rPr>
              <a:t> </a:t>
            </a:r>
            <a:r>
              <a:rPr lang="lt-LT" sz="6200" i="0" u="none" strike="noStrike" baseline="0" dirty="0">
                <a:solidFill>
                  <a:srgbClr val="3E6274"/>
                </a:solidFill>
                <a:latin typeface="Times New Roman" panose="02020603050405020304" pitchFamily="18" charset="0"/>
                <a:cs typeface="Times New Roman" panose="02020603050405020304" pitchFamily="18" charset="0"/>
              </a:rPr>
              <a:t>TIKSLAS</a:t>
            </a:r>
            <a:r>
              <a:rPr lang="lt-LT" sz="6200" i="0" u="none" strike="noStrike" baseline="0" dirty="0">
                <a:solidFill>
                  <a:srgbClr val="202020"/>
                </a:solidFill>
                <a:latin typeface="Times New Roman" panose="02020603050405020304" pitchFamily="18" charset="0"/>
                <a:cs typeface="Times New Roman" panose="02020603050405020304" pitchFamily="18" charset="0"/>
              </a:rPr>
              <a:t>. Dėmesys į tikslą, į ateitį orientuotam požiūriui. </a:t>
            </a:r>
          </a:p>
          <a:p>
            <a:r>
              <a:rPr lang="lt-LT" sz="6200" i="0" u="none" strike="noStrike" baseline="0" dirty="0">
                <a:solidFill>
                  <a:srgbClr val="F7F7F7"/>
                </a:solidFill>
                <a:latin typeface="Times New Roman" panose="02020603050405020304" pitchFamily="18" charset="0"/>
                <a:cs typeface="Times New Roman" panose="02020603050405020304" pitchFamily="18" charset="0"/>
              </a:rPr>
              <a:t></a:t>
            </a:r>
            <a:r>
              <a:rPr lang="lt-LT" sz="6200" i="0" u="none" strike="noStrike" baseline="0" dirty="0">
                <a:solidFill>
                  <a:srgbClr val="53849A"/>
                </a:solidFill>
                <a:latin typeface="Times New Roman" panose="02020603050405020304" pitchFamily="18" charset="0"/>
                <a:cs typeface="Times New Roman" panose="02020603050405020304" pitchFamily="18" charset="0"/>
              </a:rPr>
              <a:t>S </a:t>
            </a:r>
            <a:r>
              <a:rPr lang="lt-LT" sz="6200" i="0" u="none" strike="noStrike" baseline="0" dirty="0" err="1">
                <a:solidFill>
                  <a:srgbClr val="53849A"/>
                </a:solidFill>
                <a:latin typeface="Times New Roman" panose="02020603050405020304" pitchFamily="18" charset="0"/>
                <a:cs typeface="Times New Roman" panose="02020603050405020304" pitchFamily="18" charset="0"/>
              </a:rPr>
              <a:t>Support</a:t>
            </a:r>
            <a:r>
              <a:rPr lang="lt-LT" sz="6200" i="0" u="none" strike="noStrike" baseline="0" dirty="0">
                <a:solidFill>
                  <a:srgbClr val="53849A"/>
                </a:solidFill>
                <a:latin typeface="Times New Roman" panose="02020603050405020304" pitchFamily="18" charset="0"/>
                <a:cs typeface="Times New Roman" panose="02020603050405020304" pitchFamily="18" charset="0"/>
              </a:rPr>
              <a:t> </a:t>
            </a:r>
            <a:r>
              <a:rPr lang="lt-LT" sz="6200" i="0" u="none" strike="noStrike" baseline="0" dirty="0">
                <a:solidFill>
                  <a:srgbClr val="3E6274"/>
                </a:solidFill>
                <a:latin typeface="Times New Roman" panose="02020603050405020304" pitchFamily="18" charset="0"/>
                <a:cs typeface="Times New Roman" panose="02020603050405020304" pitchFamily="18" charset="0"/>
              </a:rPr>
              <a:t>PALAIKYMAS</a:t>
            </a:r>
            <a:r>
              <a:rPr lang="lt-LT" sz="6200" i="0" u="none" strike="noStrike" baseline="0" dirty="0">
                <a:solidFill>
                  <a:srgbClr val="202020"/>
                </a:solidFill>
                <a:latin typeface="Times New Roman" panose="02020603050405020304" pitchFamily="18" charset="0"/>
                <a:cs typeface="Times New Roman" panose="02020603050405020304" pitchFamily="18" charset="0"/>
              </a:rPr>
              <a:t>. Kaltinimo, smerkimo vengimas, empatija, smalsumas. </a:t>
            </a:r>
          </a:p>
          <a:p>
            <a:r>
              <a:rPr lang="lt-LT" sz="6200" i="0" u="none" strike="noStrike" baseline="0" dirty="0">
                <a:solidFill>
                  <a:srgbClr val="F7F7F7"/>
                </a:solidFill>
                <a:latin typeface="Times New Roman" panose="02020603050405020304" pitchFamily="18" charset="0"/>
                <a:cs typeface="Times New Roman" panose="02020603050405020304" pitchFamily="18" charset="0"/>
              </a:rPr>
              <a:t></a:t>
            </a:r>
            <a:r>
              <a:rPr lang="lt-LT" sz="6200" i="0" u="none" strike="noStrike" baseline="0" dirty="0">
                <a:solidFill>
                  <a:srgbClr val="53849A"/>
                </a:solidFill>
                <a:latin typeface="Times New Roman" panose="02020603050405020304" pitchFamily="18" charset="0"/>
                <a:cs typeface="Times New Roman" panose="02020603050405020304" pitchFamily="18" charset="0"/>
              </a:rPr>
              <a:t>S </a:t>
            </a:r>
            <a:r>
              <a:rPr lang="lt-LT" sz="6200" i="0" u="none" strike="noStrike" baseline="0" dirty="0" err="1">
                <a:solidFill>
                  <a:srgbClr val="53849A"/>
                </a:solidFill>
                <a:latin typeface="Times New Roman" panose="02020603050405020304" pitchFamily="18" charset="0"/>
                <a:cs typeface="Times New Roman" panose="02020603050405020304" pitchFamily="18" charset="0"/>
              </a:rPr>
              <a:t>Solution</a:t>
            </a:r>
            <a:r>
              <a:rPr lang="lt-LT" sz="6200" i="0" u="none" strike="noStrike" baseline="0" dirty="0">
                <a:solidFill>
                  <a:srgbClr val="53849A"/>
                </a:solidFill>
                <a:latin typeface="Times New Roman" panose="02020603050405020304" pitchFamily="18" charset="0"/>
                <a:cs typeface="Times New Roman" panose="02020603050405020304" pitchFamily="18" charset="0"/>
              </a:rPr>
              <a:t> </a:t>
            </a:r>
            <a:r>
              <a:rPr lang="lt-LT" sz="6200" i="0" u="none" strike="noStrike" baseline="0" dirty="0">
                <a:solidFill>
                  <a:srgbClr val="3E6274"/>
                </a:solidFill>
                <a:latin typeface="Times New Roman" panose="02020603050405020304" pitchFamily="18" charset="0"/>
                <a:cs typeface="Times New Roman" panose="02020603050405020304" pitchFamily="18" charset="0"/>
              </a:rPr>
              <a:t>SPRENDIMAS</a:t>
            </a:r>
            <a:r>
              <a:rPr lang="lt-LT" sz="6200" i="0" u="none" strike="noStrike" baseline="0" dirty="0">
                <a:solidFill>
                  <a:srgbClr val="202020"/>
                </a:solidFill>
                <a:latin typeface="Times New Roman" panose="02020603050405020304" pitchFamily="18" charset="0"/>
                <a:cs typeface="Times New Roman" panose="02020603050405020304" pitchFamily="18" charset="0"/>
              </a:rPr>
              <a:t>. Dėmesys į sprendimus </a:t>
            </a:r>
          </a:p>
        </p:txBody>
      </p:sp>
      <p:sp>
        <p:nvSpPr>
          <p:cNvPr id="4" name="Slide Number Placeholder 3">
            <a:extLst>
              <a:ext uri="{FF2B5EF4-FFF2-40B4-BE49-F238E27FC236}">
                <a16:creationId xmlns:a16="http://schemas.microsoft.com/office/drawing/2014/main" id="{3A26FBEA-1A43-A4BF-D28C-BAE1B8DC9972}"/>
              </a:ext>
            </a:extLst>
          </p:cNvPr>
          <p:cNvSpPr>
            <a:spLocks noGrp="1"/>
          </p:cNvSpPr>
          <p:nvPr>
            <p:ph type="sldNum" sz="quarter" idx="12"/>
          </p:nvPr>
        </p:nvSpPr>
        <p:spPr/>
        <p:txBody>
          <a:bodyPr/>
          <a:lstStyle/>
          <a:p>
            <a:fld id="{F5D06E52-7630-F84B-AB23-AD4D7DE68425}" type="slidenum">
              <a:rPr lang="en-US" smtClean="0"/>
              <a:pPr/>
              <a:t>50</a:t>
            </a:fld>
            <a:endParaRPr lang="en-US"/>
          </a:p>
        </p:txBody>
      </p:sp>
    </p:spTree>
    <p:extLst>
      <p:ext uri="{BB962C8B-B14F-4D97-AF65-F5344CB8AC3E}">
        <p14:creationId xmlns:p14="http://schemas.microsoft.com/office/powerpoint/2010/main" val="267887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51A0-3364-40F2-6FB4-78F7D6879FE2}"/>
              </a:ext>
            </a:extLst>
          </p:cNvPr>
          <p:cNvSpPr>
            <a:spLocks noGrp="1"/>
          </p:cNvSpPr>
          <p:nvPr>
            <p:ph type="title"/>
          </p:nvPr>
        </p:nvSpPr>
        <p:spPr/>
        <p:txBody>
          <a:bodyPr/>
          <a:lstStyle/>
          <a:p>
            <a:r>
              <a:rPr lang="lt-LT" sz="1800" b="0" i="0" u="none" strike="noStrike" baseline="0" dirty="0">
                <a:solidFill>
                  <a:schemeClr val="tx1"/>
                </a:solidFill>
                <a:latin typeface="Century Gothic" panose="020B0502020202020204" pitchFamily="34" charset="0"/>
              </a:rPr>
              <a:t>Įrankiai, metodai, pratimai Įrankiai, metodai, pratimai </a:t>
            </a:r>
            <a:endParaRPr lang="lt-LT" dirty="0">
              <a:solidFill>
                <a:schemeClr val="tx1"/>
              </a:solidFill>
            </a:endParaRPr>
          </a:p>
        </p:txBody>
      </p:sp>
      <p:sp>
        <p:nvSpPr>
          <p:cNvPr id="3" name="Content Placeholder 2">
            <a:extLst>
              <a:ext uri="{FF2B5EF4-FFF2-40B4-BE49-F238E27FC236}">
                <a16:creationId xmlns:a16="http://schemas.microsoft.com/office/drawing/2014/main" id="{CEC5D88B-741D-0F8A-9565-D27E4345A633}"/>
              </a:ext>
            </a:extLst>
          </p:cNvPr>
          <p:cNvSpPr>
            <a:spLocks noGrp="1"/>
          </p:cNvSpPr>
          <p:nvPr>
            <p:ph idx="1"/>
          </p:nvPr>
        </p:nvSpPr>
        <p:spPr/>
        <p:txBody>
          <a:bodyPr>
            <a:noAutofit/>
          </a:bodyPr>
          <a:lstStyle/>
          <a:p>
            <a:pPr algn="l"/>
            <a:r>
              <a:rPr lang="lt-LT" sz="1200" b="0" i="0" u="none" strike="noStrike" baseline="0" dirty="0">
                <a:solidFill>
                  <a:srgbClr val="000000"/>
                </a:solidFill>
                <a:latin typeface="Century Gothic" panose="020B0502020202020204" pitchFamily="34" charset="0"/>
              </a:rPr>
              <a:t>Skulptūra klasėje </a:t>
            </a:r>
          </a:p>
          <a:p>
            <a:r>
              <a:rPr lang="lt-LT" sz="1200" b="0" i="0" u="none" strike="noStrike" baseline="0" dirty="0">
                <a:latin typeface="Century Gothic" panose="020B0502020202020204" pitchFamily="34" charset="0"/>
              </a:rPr>
              <a:t>Koncentriniai ratai </a:t>
            </a:r>
          </a:p>
          <a:p>
            <a:r>
              <a:rPr lang="lt-LT" sz="1200" b="0" i="0" u="none" strike="noStrike" baseline="0" dirty="0">
                <a:latin typeface="Century Gothic" panose="020B0502020202020204" pitchFamily="34" charset="0"/>
              </a:rPr>
              <a:t>Pozityvios apkalbos </a:t>
            </a:r>
          </a:p>
          <a:p>
            <a:r>
              <a:rPr lang="lt-LT" sz="1200" b="0" i="0" u="none" strike="noStrike" baseline="0" dirty="0">
                <a:latin typeface="Century Gothic" panose="020B0502020202020204" pitchFamily="34" charset="0"/>
              </a:rPr>
              <a:t>Problemų medis/Gyvybės medis </a:t>
            </a:r>
          </a:p>
          <a:p>
            <a:r>
              <a:rPr lang="lt-LT" sz="1200" b="0" i="0" u="none" strike="noStrike" baseline="0" dirty="0">
                <a:latin typeface="Century Gothic" panose="020B0502020202020204" pitchFamily="34" charset="0"/>
              </a:rPr>
              <a:t>Šešios mąstymo skrybėlės </a:t>
            </a:r>
          </a:p>
          <a:p>
            <a:r>
              <a:rPr lang="lt-LT" sz="1200" b="0" i="0" u="none" strike="noStrike" baseline="0" dirty="0">
                <a:latin typeface="Century Gothic" panose="020B0502020202020204" pitchFamily="34" charset="0"/>
              </a:rPr>
              <a:t>Fotografijos istorija </a:t>
            </a:r>
          </a:p>
          <a:p>
            <a:r>
              <a:rPr lang="lt-LT" sz="1200" b="0" i="0" u="none" strike="noStrike" baseline="0" dirty="0">
                <a:latin typeface="Century Gothic" panose="020B0502020202020204" pitchFamily="34" charset="0"/>
              </a:rPr>
              <a:t>Vaidmenų žaidimai </a:t>
            </a:r>
          </a:p>
          <a:p>
            <a:r>
              <a:rPr lang="lt-LT" sz="1200" b="0" i="0" u="none" strike="noStrike" baseline="0" dirty="0">
                <a:latin typeface="Century Gothic" panose="020B0502020202020204" pitchFamily="34" charset="0"/>
              </a:rPr>
              <a:t>Angelas sargas </a:t>
            </a:r>
          </a:p>
          <a:p>
            <a:r>
              <a:rPr lang="lt-LT" sz="1200" b="0" i="0" u="none" strike="noStrike" baseline="0" dirty="0">
                <a:latin typeface="Century Gothic" panose="020B0502020202020204" pitchFamily="34" charset="0"/>
              </a:rPr>
              <a:t>Mano širdies žemėlapis </a:t>
            </a:r>
          </a:p>
          <a:p>
            <a:r>
              <a:rPr lang="lt-LT" sz="1200" b="0" i="0" u="none" strike="noStrike" baseline="0" dirty="0">
                <a:latin typeface="Century Gothic" panose="020B0502020202020204" pitchFamily="34" charset="0"/>
              </a:rPr>
              <a:t>Mano stiprybių skydas </a:t>
            </a:r>
            <a:endParaRPr lang="lt-LT" sz="1200" dirty="0"/>
          </a:p>
        </p:txBody>
      </p:sp>
      <p:sp>
        <p:nvSpPr>
          <p:cNvPr id="4" name="Slide Number Placeholder 3">
            <a:extLst>
              <a:ext uri="{FF2B5EF4-FFF2-40B4-BE49-F238E27FC236}">
                <a16:creationId xmlns:a16="http://schemas.microsoft.com/office/drawing/2014/main" id="{BA4CFB46-004B-1CF6-E69D-E3D598D902D5}"/>
              </a:ext>
            </a:extLst>
          </p:cNvPr>
          <p:cNvSpPr>
            <a:spLocks noGrp="1"/>
          </p:cNvSpPr>
          <p:nvPr>
            <p:ph type="sldNum" sz="quarter" idx="12"/>
          </p:nvPr>
        </p:nvSpPr>
        <p:spPr/>
        <p:txBody>
          <a:bodyPr/>
          <a:lstStyle/>
          <a:p>
            <a:fld id="{F5D06E52-7630-F84B-AB23-AD4D7DE68425}" type="slidenum">
              <a:rPr lang="en-US" smtClean="0"/>
              <a:pPr/>
              <a:t>51</a:t>
            </a:fld>
            <a:endParaRPr lang="en-US"/>
          </a:p>
        </p:txBody>
      </p:sp>
    </p:spTree>
    <p:extLst>
      <p:ext uri="{BB962C8B-B14F-4D97-AF65-F5344CB8AC3E}">
        <p14:creationId xmlns:p14="http://schemas.microsoft.com/office/powerpoint/2010/main" val="3051357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8FE5-F165-ADD2-37E7-0C2B9B7C5AE6}"/>
              </a:ext>
            </a:extLst>
          </p:cNvPr>
          <p:cNvSpPr>
            <a:spLocks noGrp="1"/>
          </p:cNvSpPr>
          <p:nvPr>
            <p:ph type="title"/>
          </p:nvPr>
        </p:nvSpPr>
        <p:spPr/>
        <p:txBody>
          <a:bodyPr/>
          <a:lstStyle/>
          <a:p>
            <a:r>
              <a:rPr lang="lt-LT" dirty="0"/>
              <a:t>Skulptūra klasėje</a:t>
            </a:r>
          </a:p>
        </p:txBody>
      </p:sp>
      <p:sp>
        <p:nvSpPr>
          <p:cNvPr id="3" name="Content Placeholder 2">
            <a:extLst>
              <a:ext uri="{FF2B5EF4-FFF2-40B4-BE49-F238E27FC236}">
                <a16:creationId xmlns:a16="http://schemas.microsoft.com/office/drawing/2014/main" id="{9C6717CE-3D8A-8C4B-F26E-1C4274200F51}"/>
              </a:ext>
            </a:extLst>
          </p:cNvPr>
          <p:cNvSpPr>
            <a:spLocks noGrp="1"/>
          </p:cNvSpPr>
          <p:nvPr>
            <p:ph idx="1"/>
          </p:nvPr>
        </p:nvSpPr>
        <p:spPr/>
        <p:txBody>
          <a:bodyPr>
            <a:normAutofit fontScale="85000" lnSpcReduction="20000"/>
          </a:bodyPr>
          <a:lstStyle/>
          <a:p>
            <a:r>
              <a:rPr lang="lt-LT" sz="1800" b="1" i="0" u="none" strike="noStrike" baseline="0" dirty="0">
                <a:solidFill>
                  <a:srgbClr val="000000"/>
                </a:solidFill>
                <a:latin typeface="Calibri" panose="020F0502020204030204" pitchFamily="34" charset="0"/>
              </a:rPr>
              <a:t>Pasiruošimas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Mokytojas pristato pamokos temą arba problemą, kurią mokiniai turės interpretuoti per skulptūrą. Mokiniai paskirstomi į mažas grupes (3-5 mokiniai), kad jie galėtų kartu dirbti prie skulptūros kūrimo.</a:t>
            </a:r>
          </a:p>
          <a:p>
            <a:r>
              <a:rPr lang="lt-LT" sz="1800" b="1" i="0" u="none" strike="noStrike" baseline="0" dirty="0">
                <a:solidFill>
                  <a:srgbClr val="000000"/>
                </a:solidFill>
                <a:latin typeface="Calibri" panose="020F0502020204030204" pitchFamily="34" charset="0"/>
              </a:rPr>
              <a:t>Taikymas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Grupės aptaria savo idėjas, kuria planą ir nusprendžia, kaip realizuoti savo mintis per skulptūrą. Mokiniai kuria savo skulptūrą naudodami savo kūnus arba kitus prieinamus objektus.</a:t>
            </a:r>
          </a:p>
          <a:p>
            <a:r>
              <a:rPr lang="lt-LT" sz="1800" b="1" i="0" u="none" strike="noStrike" baseline="0" dirty="0">
                <a:solidFill>
                  <a:srgbClr val="000000"/>
                </a:solidFill>
                <a:latin typeface="Calibri" panose="020F0502020204030204" pitchFamily="34" charset="0"/>
              </a:rPr>
              <a:t>Pristatymas ir aptarimas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Grupės pristato savo kūrinius visai klasei, paaiškindami savo idėjas ir kūrybinį procesą. Po pristatymo vyksta diskusija, kurioje kiti mokiniai ir mokytojas gali užduoti klausimus ir pateikti atsiliepimus.</a:t>
            </a:r>
            <a:endParaRPr lang="lt-LT" dirty="0"/>
          </a:p>
        </p:txBody>
      </p:sp>
      <p:sp>
        <p:nvSpPr>
          <p:cNvPr id="4" name="Slide Number Placeholder 3">
            <a:extLst>
              <a:ext uri="{FF2B5EF4-FFF2-40B4-BE49-F238E27FC236}">
                <a16:creationId xmlns:a16="http://schemas.microsoft.com/office/drawing/2014/main" id="{37C4123D-B523-5B5B-D911-1561C80EC58F}"/>
              </a:ext>
            </a:extLst>
          </p:cNvPr>
          <p:cNvSpPr>
            <a:spLocks noGrp="1"/>
          </p:cNvSpPr>
          <p:nvPr>
            <p:ph type="sldNum" sz="quarter" idx="12"/>
          </p:nvPr>
        </p:nvSpPr>
        <p:spPr/>
        <p:txBody>
          <a:bodyPr/>
          <a:lstStyle/>
          <a:p>
            <a:fld id="{F5D06E52-7630-F84B-AB23-AD4D7DE68425}" type="slidenum">
              <a:rPr lang="en-US" smtClean="0"/>
              <a:pPr/>
              <a:t>52</a:t>
            </a:fld>
            <a:endParaRPr lang="en-US"/>
          </a:p>
        </p:txBody>
      </p:sp>
    </p:spTree>
    <p:extLst>
      <p:ext uri="{BB962C8B-B14F-4D97-AF65-F5344CB8AC3E}">
        <p14:creationId xmlns:p14="http://schemas.microsoft.com/office/powerpoint/2010/main" val="4197851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48F8-FB4A-72F8-7870-2CA58F07CF03}"/>
              </a:ext>
            </a:extLst>
          </p:cNvPr>
          <p:cNvSpPr>
            <a:spLocks noGrp="1"/>
          </p:cNvSpPr>
          <p:nvPr>
            <p:ph type="title"/>
          </p:nvPr>
        </p:nvSpPr>
        <p:spPr/>
        <p:txBody>
          <a:bodyPr/>
          <a:lstStyle/>
          <a:p>
            <a:r>
              <a:rPr lang="lt-LT" dirty="0"/>
              <a:t>Pozityvios apkalbos</a:t>
            </a:r>
          </a:p>
        </p:txBody>
      </p:sp>
      <p:sp>
        <p:nvSpPr>
          <p:cNvPr id="3" name="Content Placeholder 2">
            <a:extLst>
              <a:ext uri="{FF2B5EF4-FFF2-40B4-BE49-F238E27FC236}">
                <a16:creationId xmlns:a16="http://schemas.microsoft.com/office/drawing/2014/main" id="{198D6624-3942-863F-8B2E-D756DA716544}"/>
              </a:ext>
            </a:extLst>
          </p:cNvPr>
          <p:cNvSpPr>
            <a:spLocks noGrp="1"/>
          </p:cNvSpPr>
          <p:nvPr>
            <p:ph idx="1"/>
          </p:nvPr>
        </p:nvSpPr>
        <p:spPr/>
        <p:txBody>
          <a:bodyPr>
            <a:normAutofit fontScale="85000" lnSpcReduction="10000"/>
          </a:bodyPr>
          <a:lstStyle/>
          <a:p>
            <a:r>
              <a:rPr lang="lt-LT" sz="1800" b="1" i="0" u="none" strike="noStrike" baseline="0" dirty="0">
                <a:solidFill>
                  <a:srgbClr val="000000"/>
                </a:solidFill>
                <a:latin typeface="Calibri" panose="020F0502020204030204" pitchFamily="34" charset="0"/>
              </a:rPr>
              <a:t>Pasiruošimas. </a:t>
            </a:r>
            <a:r>
              <a:rPr lang="lt-LT" sz="1800" b="0" i="0" u="none" strike="noStrike" baseline="0" dirty="0">
                <a:solidFill>
                  <a:srgbClr val="000000"/>
                </a:solidFill>
                <a:latin typeface="Calibri" panose="020F0502020204030204" pitchFamily="34" charset="0"/>
              </a:rPr>
              <a:t>Dalyviai suskirstomi į mažas grupes po 3-4 žmones. Jie turi pasidalinti komplimentais, pastebėjimais apie stipriąsias savybes, teigiamus poelgius ar pasiekimus.</a:t>
            </a:r>
          </a:p>
          <a:p>
            <a:r>
              <a:rPr lang="lt-LT" sz="1800" b="1" i="0" u="none" strike="noStrike" baseline="0" dirty="0">
                <a:solidFill>
                  <a:srgbClr val="000000"/>
                </a:solidFill>
                <a:latin typeface="Calibri" panose="020F0502020204030204" pitchFamily="34" charset="0"/>
              </a:rPr>
              <a:t>Taikymas. </a:t>
            </a:r>
            <a:r>
              <a:rPr lang="lt-LT" sz="1800" b="0" i="0" u="none" strike="noStrike" baseline="0" dirty="0">
                <a:solidFill>
                  <a:srgbClr val="000000"/>
                </a:solidFill>
                <a:latin typeface="Calibri" panose="020F0502020204030204" pitchFamily="34" charset="0"/>
              </a:rPr>
              <a:t>Dalyviai gali trumpai pagalvoti apie tai, ką nori pasakyti apie savo grupės narius. Tai gali būti rašymas arba tiesiog mintinis pasiruošimas.</a:t>
            </a:r>
          </a:p>
          <a:p>
            <a:r>
              <a:rPr lang="lt-LT" sz="1800" b="0" i="0" u="none" strike="noStrike" baseline="0" dirty="0">
                <a:solidFill>
                  <a:srgbClr val="000000"/>
                </a:solidFill>
                <a:latin typeface="Calibri" panose="020F0502020204030204" pitchFamily="34" charset="0"/>
              </a:rPr>
              <a:t>Kiekvienas grupės narys turi galimybę kalbėti apie kiekvieną kitą grupės narį, išsakydamas tik teigiamus dalykus. </a:t>
            </a:r>
          </a:p>
          <a:p>
            <a:r>
              <a:rPr lang="lt-LT" sz="1800" b="1" i="0" u="none" strike="noStrike" baseline="0" dirty="0">
                <a:solidFill>
                  <a:srgbClr val="000000"/>
                </a:solidFill>
                <a:latin typeface="Calibri" panose="020F0502020204030204" pitchFamily="34" charset="0"/>
              </a:rPr>
              <a:t>Aptarimas ir refleksija. </a:t>
            </a:r>
            <a:r>
              <a:rPr lang="lt-LT" sz="1800" b="0" i="0" u="none" strike="noStrike" baseline="0" dirty="0">
                <a:solidFill>
                  <a:srgbClr val="000000"/>
                </a:solidFill>
                <a:latin typeface="Calibri" panose="020F0502020204030204" pitchFamily="34" charset="0"/>
              </a:rPr>
              <a:t>Po „pozityvių apkalbų“ sesijos grupė gali aptarti savo jausmus ir įspūdžius. Kaip jie jautėsi girdėdami teigiamus atsiliepimus? Kaip jie jautėsi dalindamiesi teigiamais dalykais apie kitus?</a:t>
            </a:r>
            <a:endParaRPr lang="lt-LT" dirty="0"/>
          </a:p>
        </p:txBody>
      </p:sp>
      <p:sp>
        <p:nvSpPr>
          <p:cNvPr id="4" name="Slide Number Placeholder 3">
            <a:extLst>
              <a:ext uri="{FF2B5EF4-FFF2-40B4-BE49-F238E27FC236}">
                <a16:creationId xmlns:a16="http://schemas.microsoft.com/office/drawing/2014/main" id="{03E04511-A187-75A6-9453-5ECDB1C19A67}"/>
              </a:ext>
            </a:extLst>
          </p:cNvPr>
          <p:cNvSpPr>
            <a:spLocks noGrp="1"/>
          </p:cNvSpPr>
          <p:nvPr>
            <p:ph type="sldNum" sz="quarter" idx="12"/>
          </p:nvPr>
        </p:nvSpPr>
        <p:spPr/>
        <p:txBody>
          <a:bodyPr/>
          <a:lstStyle/>
          <a:p>
            <a:fld id="{F5D06E52-7630-F84B-AB23-AD4D7DE68425}" type="slidenum">
              <a:rPr lang="en-US" smtClean="0"/>
              <a:pPr/>
              <a:t>53</a:t>
            </a:fld>
            <a:endParaRPr lang="en-US"/>
          </a:p>
        </p:txBody>
      </p:sp>
    </p:spTree>
    <p:extLst>
      <p:ext uri="{BB962C8B-B14F-4D97-AF65-F5344CB8AC3E}">
        <p14:creationId xmlns:p14="http://schemas.microsoft.com/office/powerpoint/2010/main" val="872515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4B78-2C82-F81A-0D46-DB2F938ED636}"/>
              </a:ext>
            </a:extLst>
          </p:cNvPr>
          <p:cNvSpPr>
            <a:spLocks noGrp="1"/>
          </p:cNvSpPr>
          <p:nvPr>
            <p:ph type="title"/>
          </p:nvPr>
        </p:nvSpPr>
        <p:spPr/>
        <p:txBody>
          <a:bodyPr/>
          <a:lstStyle/>
          <a:p>
            <a:r>
              <a:rPr lang="lt-LT" dirty="0"/>
              <a:t>Angelas sargas</a:t>
            </a:r>
          </a:p>
        </p:txBody>
      </p:sp>
      <p:sp>
        <p:nvSpPr>
          <p:cNvPr id="3" name="Content Placeholder 2">
            <a:extLst>
              <a:ext uri="{FF2B5EF4-FFF2-40B4-BE49-F238E27FC236}">
                <a16:creationId xmlns:a16="http://schemas.microsoft.com/office/drawing/2014/main" id="{CB1575D7-6263-72A1-F373-3E8C002306A7}"/>
              </a:ext>
            </a:extLst>
          </p:cNvPr>
          <p:cNvSpPr>
            <a:spLocks noGrp="1"/>
          </p:cNvSpPr>
          <p:nvPr>
            <p:ph idx="1"/>
          </p:nvPr>
        </p:nvSpPr>
        <p:spPr/>
        <p:txBody>
          <a:bodyPr>
            <a:normAutofit fontScale="77500" lnSpcReduction="20000"/>
          </a:bodyPr>
          <a:lstStyle/>
          <a:p>
            <a:pPr algn="l"/>
            <a:endParaRPr lang="lt-LT" sz="1800" b="0" i="0" u="none" strike="noStrike" baseline="0" dirty="0">
              <a:solidFill>
                <a:srgbClr val="000000"/>
              </a:solidFill>
              <a:latin typeface="Calibri" panose="020F0502020204030204" pitchFamily="34" charset="0"/>
            </a:endParaRPr>
          </a:p>
          <a:p>
            <a:r>
              <a:rPr lang="lt-LT" sz="1800" b="1" i="0" u="none" strike="noStrike" baseline="0" dirty="0">
                <a:solidFill>
                  <a:srgbClr val="040404"/>
                </a:solidFill>
                <a:latin typeface="Calibri" panose="020F0502020204030204" pitchFamily="34" charset="0"/>
              </a:rPr>
              <a:t>Pasiruošimas. </a:t>
            </a:r>
            <a:r>
              <a:rPr lang="lt-LT" sz="1800" b="0" i="0" u="none" strike="noStrike" baseline="0" dirty="0">
                <a:solidFill>
                  <a:srgbClr val="040404"/>
                </a:solidFill>
                <a:latin typeface="Calibri" panose="020F0502020204030204" pitchFamily="34" charset="0"/>
              </a:rPr>
              <a:t>Pasirenkamas laikotarpis, kurio metu bus žaidžiamas žaidimas. Ant lapelių surašomi vardai. Kiekvienas ištraukęs lapelį, tampa angelu sargu žmogui, kurį ištraukė.</a:t>
            </a:r>
          </a:p>
          <a:p>
            <a:r>
              <a:rPr lang="lt-LT" sz="1800" b="1" i="0" u="none" strike="noStrike" baseline="0" dirty="0">
                <a:solidFill>
                  <a:srgbClr val="040404"/>
                </a:solidFill>
                <a:latin typeface="Calibri" panose="020F0502020204030204" pitchFamily="34" charset="0"/>
              </a:rPr>
              <a:t>Taikymas. </a:t>
            </a:r>
            <a:r>
              <a:rPr lang="lt-LT" sz="1800" b="0" i="0" u="none" strike="noStrike" baseline="0" dirty="0">
                <a:solidFill>
                  <a:srgbClr val="000000"/>
                </a:solidFill>
                <a:latin typeface="Calibri" panose="020F0502020204030204" pitchFamily="34" charset="0"/>
              </a:rPr>
              <a:t>Per nustatytą laikotarpį „angelai sargai“ turi rūpintis savo „saugomaisiais“ –tai gali būti maži siurprizai, malonūs laiškeliai, paguodimas sunkesnėje situacijoje ar tiesiog draugiškas žodis. </a:t>
            </a:r>
          </a:p>
          <a:p>
            <a:r>
              <a:rPr lang="lt-LT" sz="1800" b="0" i="0" u="none" strike="noStrike" baseline="0" dirty="0">
                <a:solidFill>
                  <a:srgbClr val="000000"/>
                </a:solidFill>
                <a:latin typeface="Calibri" panose="020F0502020204030204" pitchFamily="34" charset="0"/>
              </a:rPr>
              <a:t>Dalyviai turi išlikti anonimiški, kol laikotarpis pasibaigs.</a:t>
            </a:r>
          </a:p>
          <a:p>
            <a:r>
              <a:rPr lang="lt-LT" sz="1800" b="0" i="0" u="none" strike="noStrike" baseline="0" dirty="0">
                <a:solidFill>
                  <a:srgbClr val="000000"/>
                </a:solidFill>
                <a:latin typeface="Calibri" panose="020F0502020204030204" pitchFamily="34" charset="0"/>
              </a:rPr>
              <a:t>Pasibaigus laikotarpiui, organizuojamas susitikimas, kurio metu „angelai sargai“ atskleidžia savo tapatybes.</a:t>
            </a:r>
          </a:p>
          <a:p>
            <a:r>
              <a:rPr lang="lt-LT" sz="1800" b="1" i="0" u="none" strike="noStrike" baseline="0" dirty="0">
                <a:solidFill>
                  <a:srgbClr val="000000"/>
                </a:solidFill>
                <a:latin typeface="Calibri" panose="020F0502020204030204" pitchFamily="34" charset="0"/>
              </a:rPr>
              <a:t>Refleksija. </a:t>
            </a:r>
            <a:r>
              <a:rPr lang="lt-LT" sz="1800" b="0" i="0" u="none" strike="noStrike" baseline="0" dirty="0">
                <a:solidFill>
                  <a:srgbClr val="000000"/>
                </a:solidFill>
                <a:latin typeface="Calibri" panose="020F0502020204030204" pitchFamily="34" charset="0"/>
              </a:rPr>
              <a:t>Po atskleidimo galima surengti diskusiją, kurioje dalyviai pasidalins savo patirtimi: kaip jie jautėsi būdami „angelais sargais“ ir „saugomaisiais“, ką jie išmoko, kokias emocijas patyrė.</a:t>
            </a:r>
          </a:p>
          <a:p>
            <a:endParaRPr lang="lt-LT" dirty="0"/>
          </a:p>
        </p:txBody>
      </p:sp>
      <p:sp>
        <p:nvSpPr>
          <p:cNvPr id="4" name="Slide Number Placeholder 3">
            <a:extLst>
              <a:ext uri="{FF2B5EF4-FFF2-40B4-BE49-F238E27FC236}">
                <a16:creationId xmlns:a16="http://schemas.microsoft.com/office/drawing/2014/main" id="{2B4BB3AF-F1B2-90F0-1641-9B39E0FA2EE8}"/>
              </a:ext>
            </a:extLst>
          </p:cNvPr>
          <p:cNvSpPr>
            <a:spLocks noGrp="1"/>
          </p:cNvSpPr>
          <p:nvPr>
            <p:ph type="sldNum" sz="quarter" idx="12"/>
          </p:nvPr>
        </p:nvSpPr>
        <p:spPr/>
        <p:txBody>
          <a:bodyPr/>
          <a:lstStyle/>
          <a:p>
            <a:fld id="{F5D06E52-7630-F84B-AB23-AD4D7DE68425}" type="slidenum">
              <a:rPr lang="en-US" smtClean="0"/>
              <a:pPr/>
              <a:t>54</a:t>
            </a:fld>
            <a:endParaRPr lang="en-US"/>
          </a:p>
        </p:txBody>
      </p:sp>
    </p:spTree>
    <p:extLst>
      <p:ext uri="{BB962C8B-B14F-4D97-AF65-F5344CB8AC3E}">
        <p14:creationId xmlns:p14="http://schemas.microsoft.com/office/powerpoint/2010/main" val="712659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CC256-7A00-795F-6991-D4179F290684}"/>
              </a:ext>
            </a:extLst>
          </p:cNvPr>
          <p:cNvSpPr>
            <a:spLocks noGrp="1"/>
          </p:cNvSpPr>
          <p:nvPr>
            <p:ph type="title"/>
          </p:nvPr>
        </p:nvSpPr>
        <p:spPr/>
        <p:txBody>
          <a:bodyPr/>
          <a:lstStyle/>
          <a:p>
            <a:r>
              <a:rPr lang="lt-LT" dirty="0"/>
              <a:t>Pertrauka smegenims</a:t>
            </a:r>
          </a:p>
        </p:txBody>
      </p:sp>
      <p:sp>
        <p:nvSpPr>
          <p:cNvPr id="3" name="Content Placeholder 2">
            <a:extLst>
              <a:ext uri="{FF2B5EF4-FFF2-40B4-BE49-F238E27FC236}">
                <a16:creationId xmlns:a16="http://schemas.microsoft.com/office/drawing/2014/main" id="{3FE27F61-5C04-78D5-2AE3-41EEA2FFDA0C}"/>
              </a:ext>
            </a:extLst>
          </p:cNvPr>
          <p:cNvSpPr>
            <a:spLocks noGrp="1"/>
          </p:cNvSpPr>
          <p:nvPr>
            <p:ph idx="1"/>
          </p:nvPr>
        </p:nvSpPr>
        <p:spPr/>
        <p:txBody>
          <a:bodyPr/>
          <a:lstStyle/>
          <a:p>
            <a:r>
              <a:rPr lang="lt-LT" b="1" dirty="0"/>
              <a:t>Užduotis. Kūrybiškos vaizduotės iššūkis</a:t>
            </a:r>
            <a:endParaRPr lang="lt-LT" dirty="0"/>
          </a:p>
          <a:p>
            <a:r>
              <a:rPr lang="lt-LT" dirty="0"/>
              <a:t>Nupieškite robotą, kuris dėvi </a:t>
            </a:r>
            <a:r>
              <a:rPr lang="lt-LT" dirty="0" err="1"/>
              <a:t>superherojaus</a:t>
            </a:r>
            <a:r>
              <a:rPr lang="lt-LT" dirty="0"/>
              <a:t> kostiumą ir gamina blynus. </a:t>
            </a:r>
          </a:p>
          <a:p>
            <a:r>
              <a:rPr lang="lt-LT" dirty="0"/>
              <a:t>Pagalvokite:</a:t>
            </a:r>
          </a:p>
          <a:p>
            <a:pPr>
              <a:buFont typeface="Arial" panose="020B0604020202020204" pitchFamily="34" charset="0"/>
              <a:buChar char="•"/>
            </a:pPr>
            <a:r>
              <a:rPr lang="lt-LT" dirty="0"/>
              <a:t>Kokia yra šio roboto istorija?</a:t>
            </a:r>
          </a:p>
          <a:p>
            <a:pPr>
              <a:buFont typeface="Arial" panose="020B0604020202020204" pitchFamily="34" charset="0"/>
              <a:buChar char="•"/>
            </a:pPr>
            <a:r>
              <a:rPr lang="lt-LT" dirty="0"/>
              <a:t>Kokias ypatingas </a:t>
            </a:r>
            <a:r>
              <a:rPr lang="lt-LT" dirty="0" err="1"/>
              <a:t>supergalias</a:t>
            </a:r>
            <a:r>
              <a:rPr lang="lt-LT" dirty="0"/>
              <a:t> jis turi, kad gamintų blynus?</a:t>
            </a:r>
          </a:p>
          <a:p>
            <a:pPr>
              <a:buFont typeface="Arial" panose="020B0604020202020204" pitchFamily="34" charset="0"/>
              <a:buChar char="•"/>
            </a:pPr>
            <a:r>
              <a:rPr lang="lt-LT" dirty="0"/>
              <a:t>Kodėl jis pasirinko būtent tokią veiklą?</a:t>
            </a:r>
          </a:p>
          <a:p>
            <a:r>
              <a:rPr lang="lt-LT" dirty="0"/>
              <a:t>Pasidalinkite savo kūriniu su klase ir trumpai papasakokite, ką reiškia jūsų sukurtas herojus. </a:t>
            </a:r>
          </a:p>
          <a:p>
            <a:r>
              <a:rPr lang="lt-LT" dirty="0"/>
              <a:t>Tai puikus būdas lavinti kūrybiškumą, vaizduotę ir pasitikėjimą savimi!</a:t>
            </a:r>
          </a:p>
          <a:p>
            <a:endParaRPr lang="lt-LT" dirty="0"/>
          </a:p>
        </p:txBody>
      </p:sp>
      <p:sp>
        <p:nvSpPr>
          <p:cNvPr id="4" name="Slide Number Placeholder 3">
            <a:extLst>
              <a:ext uri="{FF2B5EF4-FFF2-40B4-BE49-F238E27FC236}">
                <a16:creationId xmlns:a16="http://schemas.microsoft.com/office/drawing/2014/main" id="{AE4FE277-E654-FAD8-6147-5A48942D5E07}"/>
              </a:ext>
            </a:extLst>
          </p:cNvPr>
          <p:cNvSpPr>
            <a:spLocks noGrp="1"/>
          </p:cNvSpPr>
          <p:nvPr>
            <p:ph type="sldNum" sz="quarter" idx="12"/>
          </p:nvPr>
        </p:nvSpPr>
        <p:spPr/>
        <p:txBody>
          <a:bodyPr/>
          <a:lstStyle/>
          <a:p>
            <a:fld id="{F5D06E52-7630-F84B-AB23-AD4D7DE68425}" type="slidenum">
              <a:rPr lang="en-US" smtClean="0"/>
              <a:pPr/>
              <a:t>55</a:t>
            </a:fld>
            <a:endParaRPr lang="en-US"/>
          </a:p>
        </p:txBody>
      </p:sp>
    </p:spTree>
    <p:extLst>
      <p:ext uri="{BB962C8B-B14F-4D97-AF65-F5344CB8AC3E}">
        <p14:creationId xmlns:p14="http://schemas.microsoft.com/office/powerpoint/2010/main" val="1783421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CD62-2A09-E806-5A45-54E526F24A34}"/>
              </a:ext>
            </a:extLst>
          </p:cNvPr>
          <p:cNvSpPr>
            <a:spLocks noGrp="1"/>
          </p:cNvSpPr>
          <p:nvPr>
            <p:ph type="title"/>
          </p:nvPr>
        </p:nvSpPr>
        <p:spPr/>
        <p:txBody>
          <a:bodyPr/>
          <a:lstStyle/>
          <a:p>
            <a:r>
              <a:rPr lang="lt-LT" dirty="0"/>
              <a:t>Vaidmenų žaidimas</a:t>
            </a:r>
          </a:p>
        </p:txBody>
      </p:sp>
      <p:sp>
        <p:nvSpPr>
          <p:cNvPr id="3" name="Content Placeholder 2">
            <a:extLst>
              <a:ext uri="{FF2B5EF4-FFF2-40B4-BE49-F238E27FC236}">
                <a16:creationId xmlns:a16="http://schemas.microsoft.com/office/drawing/2014/main" id="{8ABD2CB5-9C6B-82E0-9C44-55A19ACC187D}"/>
              </a:ext>
            </a:extLst>
          </p:cNvPr>
          <p:cNvSpPr>
            <a:spLocks noGrp="1"/>
          </p:cNvSpPr>
          <p:nvPr>
            <p:ph idx="1"/>
          </p:nvPr>
        </p:nvSpPr>
        <p:spPr/>
        <p:txBody>
          <a:bodyPr>
            <a:normAutofit fontScale="92500" lnSpcReduction="10000"/>
          </a:bodyPr>
          <a:lstStyle/>
          <a:p>
            <a:pPr algn="l"/>
            <a:endParaRPr lang="lt-LT" sz="1800" b="0" i="0" u="none" strike="noStrike" baseline="0" dirty="0">
              <a:solidFill>
                <a:srgbClr val="000000"/>
              </a:solidFill>
              <a:latin typeface="Calibri" panose="020F0502020204030204" pitchFamily="34" charset="0"/>
            </a:endParaRPr>
          </a:p>
          <a:p>
            <a:r>
              <a:rPr lang="lt-LT" sz="1800" b="1" i="0" u="none" strike="noStrike" baseline="0" dirty="0">
                <a:solidFill>
                  <a:srgbClr val="000000"/>
                </a:solidFill>
                <a:latin typeface="Calibri" panose="020F0502020204030204" pitchFamily="34" charset="0"/>
              </a:rPr>
              <a:t>Pasiruošimas. </a:t>
            </a:r>
            <a:r>
              <a:rPr lang="lt-LT" sz="1800" dirty="0">
                <a:solidFill>
                  <a:srgbClr val="000000"/>
                </a:solidFill>
                <a:latin typeface="Calibri" panose="020F0502020204030204" pitchFamily="34" charset="0"/>
              </a:rPr>
              <a:t>Ž</a:t>
            </a:r>
            <a:r>
              <a:rPr lang="lt-LT" sz="1800" b="0" i="0" u="none" strike="noStrike" baseline="0" dirty="0">
                <a:solidFill>
                  <a:srgbClr val="000000"/>
                </a:solidFill>
                <a:latin typeface="Calibri" panose="020F0502020204030204" pitchFamily="34" charset="0"/>
              </a:rPr>
              <a:t>aidimo instruktorius sutelkia dėmesį į temą, pateikia imituojamą situaciją, parenka ir paskirsto vaidmenis.</a:t>
            </a:r>
          </a:p>
          <a:p>
            <a:r>
              <a:rPr lang="lt-LT" sz="1800" b="0" i="0" u="none" strike="noStrike" baseline="0" dirty="0">
                <a:solidFill>
                  <a:srgbClr val="F7F7F7"/>
                </a:solidFill>
                <a:latin typeface="Wingdings 3" panose="05040102010807070707" pitchFamily="18" charset="2"/>
              </a:rPr>
              <a:t></a:t>
            </a:r>
            <a:r>
              <a:rPr lang="lt-LT" sz="1800" b="1" i="0" u="none" strike="noStrike" baseline="0" dirty="0">
                <a:solidFill>
                  <a:srgbClr val="000000"/>
                </a:solidFill>
                <a:latin typeface="Calibri" panose="020F0502020204030204" pitchFamily="34" charset="0"/>
              </a:rPr>
              <a:t>Taikymas.</a:t>
            </a:r>
            <a:r>
              <a:rPr lang="lt-LT" sz="1800" b="0" i="0" u="none" strike="noStrike" baseline="0" dirty="0">
                <a:solidFill>
                  <a:srgbClr val="000000"/>
                </a:solidFill>
                <a:latin typeface="Calibri" panose="020F0502020204030204" pitchFamily="34" charset="0"/>
              </a:rPr>
              <a:t> Grupė pradeda žaisti vaidmenis pagal vaidmenų aprašymus.</a:t>
            </a:r>
          </a:p>
          <a:p>
            <a:r>
              <a:rPr lang="lt-LT" sz="1800" b="0" i="0" u="none" strike="noStrike" baseline="0" dirty="0">
                <a:solidFill>
                  <a:srgbClr val="F7F7F7"/>
                </a:solidFill>
                <a:latin typeface="Wingdings 3" panose="05040102010807070707" pitchFamily="18" charset="2"/>
              </a:rPr>
              <a:t></a:t>
            </a:r>
            <a:r>
              <a:rPr lang="lt-LT" sz="1800" b="1" i="0" u="none" strike="noStrike" baseline="0" dirty="0">
                <a:solidFill>
                  <a:srgbClr val="000000"/>
                </a:solidFill>
                <a:latin typeface="Calibri" panose="020F0502020204030204" pitchFamily="34" charset="0"/>
              </a:rPr>
              <a:t>Vertinimas.</a:t>
            </a:r>
            <a:r>
              <a:rPr lang="lt-LT" sz="1800" b="0" i="0" u="none" strike="noStrike" baseline="0" dirty="0">
                <a:solidFill>
                  <a:srgbClr val="000000"/>
                </a:solidFill>
                <a:latin typeface="Calibri" panose="020F0502020204030204" pitchFamily="34" charset="0"/>
              </a:rPr>
              <a:t> Žaidimo instruktorius turėtų paprašyti dalyvių apmąstyti gautus rezultatus. Dalyviai dalijasi jausmais apie tai, kaip jiems sekėsi būti viename ar keliuose vaidmenyse.</a:t>
            </a:r>
          </a:p>
          <a:p>
            <a:r>
              <a:rPr lang="lt-LT" sz="1800" b="0" i="0" u="none" strike="noStrike" baseline="0" dirty="0">
                <a:solidFill>
                  <a:srgbClr val="F7F7F7"/>
                </a:solidFill>
                <a:latin typeface="Wingdings 3" panose="05040102010807070707" pitchFamily="18" charset="2"/>
              </a:rPr>
              <a:t></a:t>
            </a:r>
            <a:r>
              <a:rPr lang="lt-LT" sz="1800" b="1" i="0" u="none" strike="noStrike" baseline="0" dirty="0">
                <a:solidFill>
                  <a:srgbClr val="000000"/>
                </a:solidFill>
                <a:latin typeface="Calibri" panose="020F0502020204030204" pitchFamily="34" charset="0"/>
              </a:rPr>
              <a:t>Galutinis svarstymas</a:t>
            </a:r>
            <a:r>
              <a:rPr lang="lt-LT" sz="1800" dirty="0">
                <a:solidFill>
                  <a:srgbClr val="000000"/>
                </a:solidFill>
                <a:latin typeface="Calibri" panose="020F0502020204030204" pitchFamily="34" charset="0"/>
              </a:rPr>
              <a:t>.</a:t>
            </a:r>
            <a:r>
              <a:rPr lang="lt-LT" sz="1800" b="0" i="0" u="none" strike="noStrike" baseline="0" dirty="0">
                <a:solidFill>
                  <a:srgbClr val="000000"/>
                </a:solidFill>
                <a:latin typeface="Calibri" panose="020F0502020204030204" pitchFamily="34" charset="0"/>
              </a:rPr>
              <a:t> 15 minučių (apie 15 min.) instruktorius paprašo dalyvių pasidalyti savo patirtimi bendroje diskusijoje </a:t>
            </a:r>
          </a:p>
          <a:p>
            <a:endParaRPr lang="lt-LT" dirty="0"/>
          </a:p>
        </p:txBody>
      </p:sp>
      <p:sp>
        <p:nvSpPr>
          <p:cNvPr id="4" name="Slide Number Placeholder 3">
            <a:extLst>
              <a:ext uri="{FF2B5EF4-FFF2-40B4-BE49-F238E27FC236}">
                <a16:creationId xmlns:a16="http://schemas.microsoft.com/office/drawing/2014/main" id="{996219BA-BEB5-50CA-7FD0-7EF43DA0D6F4}"/>
              </a:ext>
            </a:extLst>
          </p:cNvPr>
          <p:cNvSpPr>
            <a:spLocks noGrp="1"/>
          </p:cNvSpPr>
          <p:nvPr>
            <p:ph type="sldNum" sz="quarter" idx="12"/>
          </p:nvPr>
        </p:nvSpPr>
        <p:spPr/>
        <p:txBody>
          <a:bodyPr/>
          <a:lstStyle/>
          <a:p>
            <a:fld id="{F5D06E52-7630-F84B-AB23-AD4D7DE68425}" type="slidenum">
              <a:rPr lang="en-US" smtClean="0"/>
              <a:pPr/>
              <a:t>56</a:t>
            </a:fld>
            <a:endParaRPr lang="en-US"/>
          </a:p>
        </p:txBody>
      </p:sp>
    </p:spTree>
    <p:extLst>
      <p:ext uri="{BB962C8B-B14F-4D97-AF65-F5344CB8AC3E}">
        <p14:creationId xmlns:p14="http://schemas.microsoft.com/office/powerpoint/2010/main" val="320860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6ECD-FEE5-6E93-12EA-05DBDBF3CD82}"/>
              </a:ext>
            </a:extLst>
          </p:cNvPr>
          <p:cNvSpPr>
            <a:spLocks noGrp="1"/>
          </p:cNvSpPr>
          <p:nvPr>
            <p:ph type="title"/>
          </p:nvPr>
        </p:nvSpPr>
        <p:spPr/>
        <p:txBody>
          <a:bodyPr/>
          <a:lstStyle/>
          <a:p>
            <a:r>
              <a:rPr lang="lt-LT" dirty="0"/>
              <a:t>Stiprybių skydas</a:t>
            </a:r>
          </a:p>
        </p:txBody>
      </p:sp>
      <p:sp>
        <p:nvSpPr>
          <p:cNvPr id="3" name="Content Placeholder 2">
            <a:extLst>
              <a:ext uri="{FF2B5EF4-FFF2-40B4-BE49-F238E27FC236}">
                <a16:creationId xmlns:a16="http://schemas.microsoft.com/office/drawing/2014/main" id="{94975463-676D-1262-69C4-054B5B4E573D}"/>
              </a:ext>
            </a:extLst>
          </p:cNvPr>
          <p:cNvSpPr>
            <a:spLocks noGrp="1"/>
          </p:cNvSpPr>
          <p:nvPr>
            <p:ph idx="1"/>
          </p:nvPr>
        </p:nvSpPr>
        <p:spPr/>
        <p:txBody>
          <a:bodyPr>
            <a:normAutofit fontScale="92500" lnSpcReduction="20000"/>
          </a:bodyPr>
          <a:lstStyle/>
          <a:p>
            <a:pPr algn="l"/>
            <a:endParaRPr lang="lt-LT" sz="1800" b="0" i="0" u="none" strike="noStrike" baseline="0" dirty="0">
              <a:solidFill>
                <a:srgbClr val="000000"/>
              </a:solidFill>
              <a:latin typeface="Calibri" panose="020F0502020204030204" pitchFamily="34" charset="0"/>
            </a:endParaRPr>
          </a:p>
          <a:p>
            <a:r>
              <a:rPr lang="lt-LT" sz="1800" b="1" i="0" u="none" strike="noStrike" baseline="0" dirty="0">
                <a:solidFill>
                  <a:srgbClr val="000000"/>
                </a:solidFill>
                <a:latin typeface="Calibri" panose="020F0502020204030204" pitchFamily="34" charset="0"/>
              </a:rPr>
              <a:t>Pasiruošimas. </a:t>
            </a:r>
            <a:r>
              <a:rPr lang="lt-LT" sz="1800" b="0" i="0" u="none" strike="noStrike" baseline="0" dirty="0">
                <a:solidFill>
                  <a:srgbClr val="000000"/>
                </a:solidFill>
                <a:latin typeface="Calibri" panose="020F0502020204030204" pitchFamily="34" charset="0"/>
              </a:rPr>
              <a:t>Dalyviai gauna reikalingas priemones: popierių, spalvotus pieštukus, žirkles, klijus ir pan.</a:t>
            </a:r>
          </a:p>
          <a:p>
            <a:r>
              <a:rPr lang="lt-LT" sz="1800" b="1" i="0" u="none" strike="noStrike" baseline="0" dirty="0">
                <a:solidFill>
                  <a:srgbClr val="000000"/>
                </a:solidFill>
                <a:latin typeface="Calibri" panose="020F0502020204030204" pitchFamily="34" charset="0"/>
              </a:rPr>
              <a:t>Taikymas. </a:t>
            </a:r>
            <a:r>
              <a:rPr lang="lt-LT" sz="1800" b="0" i="0" u="none" strike="noStrike" baseline="0" dirty="0">
                <a:solidFill>
                  <a:srgbClr val="000000"/>
                </a:solidFill>
                <a:latin typeface="Calibri" panose="020F0502020204030204" pitchFamily="34" charset="0"/>
              </a:rPr>
              <a:t>Dalyviai nupiešia skydą, padalindami jį į kelis segmentus (pvz., keturis ar šešis). Kiekvienas segmentas skirtas skirtingai stiprybei ar savybei. Tai gali būti tiek asmeniniai, tiek profesiniai gebėjimai, tokie kaip kūrybiškumas, kantrybė, komandinio darbo įgūdžiai, gebėjimas spręsti problemas ir pan.</a:t>
            </a:r>
          </a:p>
          <a:p>
            <a:r>
              <a:rPr lang="lt-LT" sz="1800" b="1" i="0" u="none" strike="noStrike" baseline="0" dirty="0">
                <a:solidFill>
                  <a:srgbClr val="000000"/>
                </a:solidFill>
                <a:latin typeface="Calibri" panose="020F0502020204030204" pitchFamily="34" charset="0"/>
              </a:rPr>
              <a:t>Pristatymas. </a:t>
            </a:r>
            <a:r>
              <a:rPr lang="lt-LT" sz="1800" b="0" i="0" u="none" strike="noStrike" baseline="0" dirty="0">
                <a:solidFill>
                  <a:srgbClr val="000000"/>
                </a:solidFill>
                <a:latin typeface="Calibri" panose="020F0502020204030204" pitchFamily="34" charset="0"/>
              </a:rPr>
              <a:t>Kiekvienas dalyvis pristato savo skydą grupei, paaiškindamas, kodėl pasirinko konkrečias stiprybes ir kaip jos jam padeda kasdieniame gyvenime ar darbe.</a:t>
            </a:r>
          </a:p>
          <a:p>
            <a:endParaRPr lang="lt-LT" dirty="0"/>
          </a:p>
        </p:txBody>
      </p:sp>
      <p:sp>
        <p:nvSpPr>
          <p:cNvPr id="4" name="Slide Number Placeholder 3">
            <a:extLst>
              <a:ext uri="{FF2B5EF4-FFF2-40B4-BE49-F238E27FC236}">
                <a16:creationId xmlns:a16="http://schemas.microsoft.com/office/drawing/2014/main" id="{C184F78A-A502-43DE-5FCC-899659EB493D}"/>
              </a:ext>
            </a:extLst>
          </p:cNvPr>
          <p:cNvSpPr>
            <a:spLocks noGrp="1"/>
          </p:cNvSpPr>
          <p:nvPr>
            <p:ph type="sldNum" sz="quarter" idx="12"/>
          </p:nvPr>
        </p:nvSpPr>
        <p:spPr/>
        <p:txBody>
          <a:bodyPr/>
          <a:lstStyle/>
          <a:p>
            <a:fld id="{F5D06E52-7630-F84B-AB23-AD4D7DE68425}" type="slidenum">
              <a:rPr lang="en-US" smtClean="0"/>
              <a:pPr/>
              <a:t>57</a:t>
            </a:fld>
            <a:endParaRPr lang="en-US"/>
          </a:p>
        </p:txBody>
      </p:sp>
    </p:spTree>
    <p:extLst>
      <p:ext uri="{BB962C8B-B14F-4D97-AF65-F5344CB8AC3E}">
        <p14:creationId xmlns:p14="http://schemas.microsoft.com/office/powerpoint/2010/main" val="2355181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A325-D0C8-6DF4-0720-524D85EAD743}"/>
              </a:ext>
            </a:extLst>
          </p:cNvPr>
          <p:cNvSpPr>
            <a:spLocks noGrp="1"/>
          </p:cNvSpPr>
          <p:nvPr>
            <p:ph type="title"/>
          </p:nvPr>
        </p:nvSpPr>
        <p:spPr/>
        <p:txBody>
          <a:bodyPr/>
          <a:lstStyle/>
          <a:p>
            <a:r>
              <a:rPr lang="lt-LT" dirty="0"/>
              <a:t>Koncentriniai ratai</a:t>
            </a:r>
          </a:p>
        </p:txBody>
      </p:sp>
      <p:sp>
        <p:nvSpPr>
          <p:cNvPr id="3" name="Content Placeholder 2">
            <a:extLst>
              <a:ext uri="{FF2B5EF4-FFF2-40B4-BE49-F238E27FC236}">
                <a16:creationId xmlns:a16="http://schemas.microsoft.com/office/drawing/2014/main" id="{15716099-4A39-654B-61C5-875972BA8F31}"/>
              </a:ext>
            </a:extLst>
          </p:cNvPr>
          <p:cNvSpPr>
            <a:spLocks noGrp="1"/>
          </p:cNvSpPr>
          <p:nvPr>
            <p:ph idx="1"/>
          </p:nvPr>
        </p:nvSpPr>
        <p:spPr/>
        <p:txBody>
          <a:bodyPr>
            <a:normAutofit fontScale="85000" lnSpcReduction="20000"/>
          </a:bodyPr>
          <a:lstStyle/>
          <a:p>
            <a:r>
              <a:rPr lang="lt-LT" sz="1800" b="1" i="0" u="none" strike="noStrike" baseline="0" dirty="0">
                <a:solidFill>
                  <a:srgbClr val="000000"/>
                </a:solidFill>
                <a:latin typeface="Calibri" panose="020F0502020204030204" pitchFamily="34" charset="0"/>
              </a:rPr>
              <a:t>Pasiruošimas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Dalyviai išsiskaičiuoja pirmais antrais ir suformuoja du ratus. Kiekvienas asmuo turėtų turėti parnerį iš priešingo rato. </a:t>
            </a:r>
          </a:p>
          <a:p>
            <a:r>
              <a:rPr lang="lt-LT" sz="1800" b="1" i="0" u="none" strike="noStrike" baseline="0" dirty="0">
                <a:solidFill>
                  <a:srgbClr val="000000"/>
                </a:solidFill>
                <a:latin typeface="Calibri" panose="020F0502020204030204" pitchFamily="34" charset="0"/>
              </a:rPr>
              <a:t>Taikymas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Kiekvienai porai duodama tam tikra užduotis arba tema, kuria jie diskutuoja. </a:t>
            </a:r>
          </a:p>
          <a:p>
            <a:r>
              <a:rPr lang="lt-LT" sz="1800" b="0" i="0" u="none" strike="noStrike" baseline="0" dirty="0">
                <a:solidFill>
                  <a:srgbClr val="000000"/>
                </a:solidFill>
                <a:latin typeface="Calibri" panose="020F0502020204030204" pitchFamily="34" charset="0"/>
              </a:rPr>
              <a:t>Kiekvienam diskusijos ar užduoties etapui suteikiamas konkretus laikas. Po laiko skaičiavimo vidinio rato dalyviai juda viena vieta į dešinę arba kairę, kad susidarytų naujos poros.</a:t>
            </a:r>
          </a:p>
          <a:p>
            <a:r>
              <a:rPr lang="lt-LT" sz="1800" b="1" i="0" u="none" strike="noStrike" baseline="0" dirty="0">
                <a:solidFill>
                  <a:srgbClr val="000000"/>
                </a:solidFill>
                <a:latin typeface="Calibri" panose="020F0502020204030204" pitchFamily="34" charset="0"/>
              </a:rPr>
              <a:t>Vertinimas</a:t>
            </a:r>
            <a:endParaRPr lang="lt-LT" sz="1800" b="0" i="0" u="none" strike="noStrike" baseline="0" dirty="0">
              <a:solidFill>
                <a:srgbClr val="000000"/>
              </a:solidFill>
              <a:latin typeface="Calibri" panose="020F0502020204030204" pitchFamily="34" charset="0"/>
            </a:endParaRPr>
          </a:p>
          <a:p>
            <a:r>
              <a:rPr lang="lt-LT" sz="1800" b="0" i="0" u="none" strike="noStrike" baseline="0" dirty="0">
                <a:solidFill>
                  <a:srgbClr val="000000"/>
                </a:solidFill>
                <a:latin typeface="Calibri" panose="020F0502020204030204" pitchFamily="34" charset="0"/>
              </a:rPr>
              <a:t>Žaidimo instruktorius turėtų paprašyti dalyvių apmąstyti savo pasiekimus. Dalyviai dalijasi jausmais, ką reiškė dalyvauti šioje veikloje. </a:t>
            </a:r>
            <a:endParaRPr lang="lt-LT" dirty="0"/>
          </a:p>
        </p:txBody>
      </p:sp>
      <p:sp>
        <p:nvSpPr>
          <p:cNvPr id="4" name="Slide Number Placeholder 3">
            <a:extLst>
              <a:ext uri="{FF2B5EF4-FFF2-40B4-BE49-F238E27FC236}">
                <a16:creationId xmlns:a16="http://schemas.microsoft.com/office/drawing/2014/main" id="{22D8A382-1904-6F33-49C0-F4CA655A886A}"/>
              </a:ext>
            </a:extLst>
          </p:cNvPr>
          <p:cNvSpPr>
            <a:spLocks noGrp="1"/>
          </p:cNvSpPr>
          <p:nvPr>
            <p:ph type="sldNum" sz="quarter" idx="12"/>
          </p:nvPr>
        </p:nvSpPr>
        <p:spPr/>
        <p:txBody>
          <a:bodyPr/>
          <a:lstStyle/>
          <a:p>
            <a:fld id="{F5D06E52-7630-F84B-AB23-AD4D7DE68425}" type="slidenum">
              <a:rPr lang="en-US" smtClean="0"/>
              <a:pPr/>
              <a:t>58</a:t>
            </a:fld>
            <a:endParaRPr lang="en-US"/>
          </a:p>
        </p:txBody>
      </p:sp>
    </p:spTree>
    <p:extLst>
      <p:ext uri="{BB962C8B-B14F-4D97-AF65-F5344CB8AC3E}">
        <p14:creationId xmlns:p14="http://schemas.microsoft.com/office/powerpoint/2010/main" val="198404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ntraštė 1">
            <a:extLst>
              <a:ext uri="{FF2B5EF4-FFF2-40B4-BE49-F238E27FC236}">
                <a16:creationId xmlns:a16="http://schemas.microsoft.com/office/drawing/2014/main" id="{30EB5AE9-626B-4F32-BE3C-FE8A9A4A58D3}"/>
              </a:ext>
            </a:extLst>
          </p:cNvPr>
          <p:cNvSpPr>
            <a:spLocks noGrp="1" noChangeArrowheads="1"/>
          </p:cNvSpPr>
          <p:nvPr>
            <p:ph type="title"/>
          </p:nvPr>
        </p:nvSpPr>
        <p:spPr>
          <a:xfrm>
            <a:off x="628650" y="473868"/>
            <a:ext cx="7886700" cy="994173"/>
          </a:xfrm>
        </p:spPr>
        <p:txBody>
          <a:bodyPr>
            <a:normAutofit/>
          </a:bodyPr>
          <a:lstStyle/>
          <a:p>
            <a:pPr eaLnBrk="1" hangingPunct="1"/>
            <a:r>
              <a:rPr lang="lt-LT" altLang="lt-LT" b="1" dirty="0" err="1">
                <a:latin typeface="Georgia" panose="02040502050405020303" pitchFamily="18" charset="0"/>
              </a:rPr>
              <a:t>Penkiaeilis</a:t>
            </a:r>
            <a:r>
              <a:rPr lang="lt-LT" altLang="lt-LT" b="1" dirty="0">
                <a:latin typeface="Georgia" panose="02040502050405020303" pitchFamily="18" charset="0"/>
              </a:rPr>
              <a:t> metodas</a:t>
            </a:r>
          </a:p>
        </p:txBody>
      </p:sp>
      <p:sp>
        <p:nvSpPr>
          <p:cNvPr id="45059" name="Turinio vietos rezervavimo ženklas 2">
            <a:extLst>
              <a:ext uri="{FF2B5EF4-FFF2-40B4-BE49-F238E27FC236}">
                <a16:creationId xmlns:a16="http://schemas.microsoft.com/office/drawing/2014/main" id="{9F149346-28B1-45E8-922C-79C472665080}"/>
              </a:ext>
            </a:extLst>
          </p:cNvPr>
          <p:cNvSpPr>
            <a:spLocks noGrp="1" noChangeArrowheads="1"/>
          </p:cNvSpPr>
          <p:nvPr>
            <p:ph idx="1"/>
          </p:nvPr>
        </p:nvSpPr>
        <p:spPr>
          <a:xfrm>
            <a:off x="628650" y="1543050"/>
            <a:ext cx="7886700" cy="2903821"/>
          </a:xfrm>
        </p:spPr>
        <p:txBody>
          <a:bodyPr>
            <a:normAutofit/>
          </a:bodyPr>
          <a:lstStyle/>
          <a:p>
            <a:pPr marL="0" indent="0">
              <a:buNone/>
            </a:pPr>
            <a:r>
              <a:rPr lang="lt-LT" sz="1800" noProof="0" dirty="0"/>
              <a:t>Penkiaeilio kūrimo orientyrai:</a:t>
            </a:r>
          </a:p>
          <a:p>
            <a:pPr marL="0" indent="0">
              <a:buNone/>
            </a:pPr>
            <a:r>
              <a:rPr lang="lt-LT" sz="1800" noProof="0" dirty="0"/>
              <a:t>Pirmoji eilutė – temos apibūdinimas vienu žodžiu (paprastai daiktavardžiu).</a:t>
            </a:r>
          </a:p>
          <a:p>
            <a:pPr marL="0" indent="0">
              <a:buNone/>
            </a:pPr>
            <a:r>
              <a:rPr lang="lt-LT" sz="1800" noProof="0" dirty="0"/>
              <a:t>Antroji eilutė – temos apibūdinimas dviem žodžiais (dviem būdvardžiais).</a:t>
            </a:r>
            <a:br>
              <a:rPr lang="lt-LT" sz="1800" noProof="0" dirty="0"/>
            </a:br>
            <a:r>
              <a:rPr lang="lt-LT" sz="1800" noProof="0" dirty="0"/>
              <a:t>Trečioji eilutė – trys žodžiai, išreiškiantys temos veiksmą (paprastai veiksmažodinės formos).</a:t>
            </a:r>
            <a:br>
              <a:rPr lang="lt-LT" sz="1800" noProof="0" dirty="0"/>
            </a:br>
            <a:r>
              <a:rPr lang="lt-LT" sz="1800" noProof="0" dirty="0"/>
              <a:t>Ketvirtoji eilutė – keturių žodžių frazė, išreiškianti įspūdį ta tema.</a:t>
            </a:r>
            <a:br>
              <a:rPr lang="lt-LT" sz="1800" noProof="0" dirty="0"/>
            </a:br>
            <a:r>
              <a:rPr lang="lt-LT" sz="1800" noProof="0" dirty="0"/>
              <a:t>Penktoji eilutė – sinonimiškas žodis, pakartojantis temos esmę.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3730-6908-9EDA-1978-88B1414E7484}"/>
              </a:ext>
            </a:extLst>
          </p:cNvPr>
          <p:cNvSpPr>
            <a:spLocks noGrp="1"/>
          </p:cNvSpPr>
          <p:nvPr>
            <p:ph type="title"/>
          </p:nvPr>
        </p:nvSpPr>
        <p:spPr/>
        <p:txBody>
          <a:bodyPr/>
          <a:lstStyle/>
          <a:p>
            <a:r>
              <a:rPr lang="fi-FI" dirty="0"/>
              <a:t>Kalba tautoje ir tauta kalboje (</a:t>
            </a:r>
            <a:r>
              <a:rPr lang="lt-LT" dirty="0"/>
              <a:t>4</a:t>
            </a:r>
            <a:r>
              <a:rPr lang="fi-FI" dirty="0"/>
              <a:t>)</a:t>
            </a:r>
            <a:endParaRPr lang="en-US" dirty="0"/>
          </a:p>
        </p:txBody>
      </p:sp>
      <p:sp>
        <p:nvSpPr>
          <p:cNvPr id="3" name="Text Placeholder 2">
            <a:extLst>
              <a:ext uri="{FF2B5EF4-FFF2-40B4-BE49-F238E27FC236}">
                <a16:creationId xmlns:a16="http://schemas.microsoft.com/office/drawing/2014/main" id="{04BD5246-45D6-F8AA-D541-9CEF638C66FA}"/>
              </a:ext>
            </a:extLst>
          </p:cNvPr>
          <p:cNvSpPr>
            <a:spLocks noGrp="1"/>
          </p:cNvSpPr>
          <p:nvPr>
            <p:ph type="body" idx="1"/>
          </p:nvPr>
        </p:nvSpPr>
        <p:spPr/>
        <p:txBody>
          <a:bodyPr/>
          <a:lstStyle/>
          <a:p>
            <a:pPr algn="l"/>
            <a:r>
              <a:rPr lang="lt-LT" sz="1600" dirty="0"/>
              <a:t>Kaip vienas iš svarbiausių veiksnių, formuojančių tautą ir veikiančių jos egzistavimą, įprastai yra nurodoma ir kalba (šalia bendrosios tautinės grupės kilmės, kultūros, gyvensenos, bendrojo likimo ir psichologijos) (Karaliūnas 1997: 161). Beje, reikėtų pabrėžti, kad kiekviena tauta įsitikinusi savo kalbos pranašumu. Apie kitakalbius žmones dažnai manoma, kad jie nesugeba kalbėti, </a:t>
            </a:r>
            <a:r>
              <a:rPr lang="lt-LT" sz="1100" dirty="0"/>
              <a:t>pvz., </a:t>
            </a:r>
            <a:r>
              <a:rPr lang="lt-LT" sz="1000" dirty="0"/>
              <a:t>graikų kalbos žodis </a:t>
            </a:r>
            <a:r>
              <a:rPr lang="lt-LT" sz="1000" b="1" dirty="0" err="1"/>
              <a:t>bárbaros</a:t>
            </a:r>
            <a:r>
              <a:rPr lang="lt-LT" sz="1000" dirty="0"/>
              <a:t> reiškia „mikčius“; </a:t>
            </a:r>
            <a:r>
              <a:rPr lang="lt-LT" sz="1000" b="1" i="0" dirty="0">
                <a:solidFill>
                  <a:srgbClr val="404040"/>
                </a:solidFill>
                <a:effectLst/>
                <a:latin typeface="Inter"/>
              </a:rPr>
              <a:t>Islandų kalba: „</a:t>
            </a:r>
            <a:r>
              <a:rPr lang="lt-LT" sz="1000" b="1" i="0" dirty="0" err="1">
                <a:solidFill>
                  <a:srgbClr val="404040"/>
                </a:solidFill>
                <a:effectLst/>
                <a:latin typeface="Inter"/>
              </a:rPr>
              <a:t>Víkingar</a:t>
            </a:r>
            <a:r>
              <a:rPr lang="lt-LT" sz="1000" b="1" i="0" dirty="0">
                <a:solidFill>
                  <a:srgbClr val="404040"/>
                </a:solidFill>
                <a:effectLst/>
                <a:latin typeface="Inter"/>
              </a:rPr>
              <a:t>“ </a:t>
            </a:r>
            <a:r>
              <a:rPr lang="lt-LT" sz="1000" b="0" i="0" dirty="0">
                <a:solidFill>
                  <a:srgbClr val="404040"/>
                </a:solidFill>
                <a:effectLst/>
                <a:latin typeface="Inter"/>
              </a:rPr>
              <a:t>reiškia „vikingus“, bet pažodžiui jis gali būti siejamas su „tų, kurie keliauja“ arba „tų, kurie plėšikauja“. Šis terminas atspindi kitų tautų požiūrį į vikingus kaip į svetimus ir grėsmingus žmones. Šiuolaikinėje kultūroje vikingai dažnai vaizduojami kaip drąsūs keliautojai, tačiau istoriškai jie buvo suvokiami kaip grėsmė. </a:t>
            </a:r>
            <a:r>
              <a:rPr lang="lt-LT" sz="1000" b="1" i="0" dirty="0">
                <a:solidFill>
                  <a:srgbClr val="404040"/>
                </a:solidFill>
                <a:effectLst/>
                <a:latin typeface="Inter"/>
              </a:rPr>
              <a:t>Japonų kalba: „</a:t>
            </a:r>
            <a:r>
              <a:rPr lang="ja-JP" altLang="en-US" sz="1000" b="1" i="0" dirty="0">
                <a:solidFill>
                  <a:srgbClr val="404040"/>
                </a:solidFill>
                <a:effectLst/>
                <a:latin typeface="Inter"/>
              </a:rPr>
              <a:t>外人“ </a:t>
            </a:r>
            <a:r>
              <a:rPr lang="en-US" altLang="ja-JP" sz="1000" b="1" i="0" dirty="0">
                <a:solidFill>
                  <a:srgbClr val="404040"/>
                </a:solidFill>
                <a:effectLst/>
                <a:latin typeface="Inter"/>
              </a:rPr>
              <a:t>(</a:t>
            </a:r>
            <a:r>
              <a:rPr lang="lt-LT" sz="1000" b="1" i="0" dirty="0" err="1">
                <a:solidFill>
                  <a:srgbClr val="404040"/>
                </a:solidFill>
                <a:effectLst/>
                <a:latin typeface="Inter"/>
              </a:rPr>
              <a:t>gaijin</a:t>
            </a:r>
            <a:r>
              <a:rPr lang="lt-LT" sz="1000" b="1" i="0" dirty="0">
                <a:solidFill>
                  <a:srgbClr val="404040"/>
                </a:solidFill>
                <a:effectLst/>
                <a:latin typeface="Inter"/>
              </a:rPr>
              <a:t>). </a:t>
            </a:r>
            <a:r>
              <a:rPr lang="lt-LT" sz="1000" b="0" i="0" dirty="0">
                <a:solidFill>
                  <a:srgbClr val="404040"/>
                </a:solidFill>
                <a:effectLst/>
                <a:latin typeface="Inter"/>
              </a:rPr>
              <a:t>Žodis „</a:t>
            </a:r>
            <a:r>
              <a:rPr lang="lt-LT" sz="1000" b="0" i="0" dirty="0" err="1">
                <a:solidFill>
                  <a:srgbClr val="404040"/>
                </a:solidFill>
                <a:effectLst/>
                <a:latin typeface="Inter"/>
              </a:rPr>
              <a:t>gaijin</a:t>
            </a:r>
            <a:r>
              <a:rPr lang="lt-LT" sz="1000" b="0" i="0" dirty="0">
                <a:solidFill>
                  <a:srgbClr val="404040"/>
                </a:solidFill>
                <a:effectLst/>
                <a:latin typeface="Inter"/>
              </a:rPr>
              <a:t>“ reiškia „užsienietį“ (pažodžiui – „žmogų iš išorės“). Nors šis žodis nėra tiesiogiai įžeidžiantis, jis gali būti suvokiamas kaip atskiriantis, nes pabrėžia, kad užsienietis nėra „savas“.</a:t>
            </a:r>
          </a:p>
          <a:p>
            <a:r>
              <a:rPr lang="lt-LT" sz="1600" dirty="0"/>
              <a:t>Kiekviena kalba yra tautiška, nes ji skiriasi nuo visų kitų pasaulio kalbų ir kaip tik dėl šios priežasties kalba sujungia tautą į vieną visumą (Gudavičius 1992: 2).</a:t>
            </a:r>
            <a:endParaRPr lang="en-US" sz="1600" dirty="0"/>
          </a:p>
        </p:txBody>
      </p:sp>
      <p:sp>
        <p:nvSpPr>
          <p:cNvPr id="4" name="Slide Number Placeholder 3">
            <a:extLst>
              <a:ext uri="{FF2B5EF4-FFF2-40B4-BE49-F238E27FC236}">
                <a16:creationId xmlns:a16="http://schemas.microsoft.com/office/drawing/2014/main" id="{A1B83713-5881-5D4D-DB00-26A9ACE2DE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72597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468337" y="924943"/>
            <a:ext cx="4318510" cy="5516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Kalbos pasaulėvaizdis ir pasaulėjauta </a:t>
            </a:r>
            <a:r>
              <a:rPr lang="en-GB" dirty="0"/>
              <a:t>(1)</a:t>
            </a:r>
            <a:endParaRPr lang="en-GB" dirty="0">
              <a:highlight>
                <a:schemeClr val="accent1"/>
              </a:highlight>
            </a:endParaRPr>
          </a:p>
        </p:txBody>
      </p:sp>
      <p:sp>
        <p:nvSpPr>
          <p:cNvPr id="125" name="Google Shape;125;p17"/>
          <p:cNvSpPr txBox="1">
            <a:spLocks noGrp="1"/>
          </p:cNvSpPr>
          <p:nvPr>
            <p:ph type="body" idx="1"/>
          </p:nvPr>
        </p:nvSpPr>
        <p:spPr>
          <a:xfrm>
            <a:off x="1381250" y="1616470"/>
            <a:ext cx="6809700" cy="3252710"/>
          </a:xfrm>
          <a:prstGeom prst="rect">
            <a:avLst/>
          </a:prstGeom>
        </p:spPr>
        <p:txBody>
          <a:bodyPr spcFirstLastPara="1" wrap="square" lIns="91425" tIns="91425" rIns="91425" bIns="91425" anchor="t" anchorCtr="0">
            <a:noAutofit/>
          </a:bodyPr>
          <a:lstStyle/>
          <a:p>
            <a:pPr marL="457200" lvl="0" indent="-381000" algn="just" rtl="0">
              <a:spcBef>
                <a:spcPts val="600"/>
              </a:spcBef>
              <a:spcAft>
                <a:spcPts val="0"/>
              </a:spcAft>
              <a:buClr>
                <a:schemeClr val="accent1"/>
              </a:buClr>
              <a:buSzPts val="2400"/>
              <a:buChar char="◉"/>
            </a:pPr>
            <a:r>
              <a:rPr lang="lt-LT" sz="1600" dirty="0"/>
              <a:t>Kalbos pasaulėvaizdis apibrėžiamas kaip per šimtmečius kalboje susiklostęs pasaulio supratimas, kurį sudaro daiktų ir reiškinių klasifikacija, ryšiai tarp pasaulio elementų, žmogaus santykis su visu pasauliu (Gudavičius 2000: 11). Tiesa, kalbos pasaulėvaizdis – tai ne tikrovės atspindys kalboje, o jos interpretacija. Pirma, kalboje yra pavadinimų tokiems reiškiniams, kurių negalima laikyti realiai egzistuojančiais tikrovėje, pavyzdžiui, mitologijos ir fantastinių būtybių pasaulis, antra, kalbos pasaulėvaizdis – tai kalbančiųjų (tautos) veiklos rezultatas, o ne pasyvus atspindys (Gudavičius 2000: 11). </a:t>
            </a: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491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94D2-E166-3CB3-615E-C82C4EE6A8E3}"/>
              </a:ext>
            </a:extLst>
          </p:cNvPr>
          <p:cNvSpPr>
            <a:spLocks noGrp="1"/>
          </p:cNvSpPr>
          <p:nvPr>
            <p:ph type="title"/>
          </p:nvPr>
        </p:nvSpPr>
        <p:spPr/>
        <p:txBody>
          <a:bodyPr/>
          <a:lstStyle/>
          <a:p>
            <a:r>
              <a:rPr lang="lt-LT" dirty="0"/>
              <a:t>Kalbos pasaulėvaizdis ir pasaulėjauta </a:t>
            </a:r>
            <a:r>
              <a:rPr lang="en-GB" dirty="0"/>
              <a:t>(</a:t>
            </a:r>
            <a:r>
              <a:rPr lang="lt-LT" dirty="0"/>
              <a:t>2</a:t>
            </a:r>
            <a:r>
              <a:rPr lang="en-GB" dirty="0"/>
              <a:t>)</a:t>
            </a:r>
            <a:endParaRPr lang="en-US" dirty="0"/>
          </a:p>
        </p:txBody>
      </p:sp>
      <p:sp>
        <p:nvSpPr>
          <p:cNvPr id="3" name="Text Placeholder 2">
            <a:extLst>
              <a:ext uri="{FF2B5EF4-FFF2-40B4-BE49-F238E27FC236}">
                <a16:creationId xmlns:a16="http://schemas.microsoft.com/office/drawing/2014/main" id="{86093F22-AF14-669F-2D4E-1E5DE8426A68}"/>
              </a:ext>
            </a:extLst>
          </p:cNvPr>
          <p:cNvSpPr>
            <a:spLocks noGrp="1"/>
          </p:cNvSpPr>
          <p:nvPr>
            <p:ph type="body" idx="1"/>
          </p:nvPr>
        </p:nvSpPr>
        <p:spPr/>
        <p:txBody>
          <a:bodyPr/>
          <a:lstStyle/>
          <a:p>
            <a:r>
              <a:rPr lang="lt-LT" sz="1600" dirty="0"/>
              <a:t>Kalboje užfiksuotas pasaulėvaizdis atspindi žmogaus racionalųjį santykį su pasauliu, o kalbos pasaulėjauta perteikia emocinį žmogaus santykį su tikrove (Gudavičius 2000: 16). Kalbos teikiamą pasaulio vaizdą ir kalbančiųjų (tautos) aksiologinę (vertinimo) sistemą kiekvienas žmogus perima nesąmoningai, t. y. išmokdamas gimtąją kalbą (Gudavičius 2000: 20), vis dėlto kalbininkai nesutaria, koks kalbos vaidmuo visuomenės raidoje: vieni į kalbą žvelgia kaip į žmonių bendravimo priemonę, pragmatinį įrankį, kiti kalbą laiko stipria kuriamąja galia.</a:t>
            </a:r>
            <a:endParaRPr lang="en-US" sz="1600" dirty="0"/>
          </a:p>
        </p:txBody>
      </p:sp>
      <p:sp>
        <p:nvSpPr>
          <p:cNvPr id="4" name="Slide Number Placeholder 3">
            <a:extLst>
              <a:ext uri="{FF2B5EF4-FFF2-40B4-BE49-F238E27FC236}">
                <a16:creationId xmlns:a16="http://schemas.microsoft.com/office/drawing/2014/main" id="{92ECA6A6-BCBE-81E0-3C92-342BC6701C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7603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468337" y="924943"/>
            <a:ext cx="4318510" cy="55168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lt-LT" dirty="0"/>
              <a:t>Kalbos pasaulėvaizdis ir pasaulėjauta </a:t>
            </a:r>
            <a:r>
              <a:rPr lang="en-GB" dirty="0"/>
              <a:t>(</a:t>
            </a:r>
            <a:r>
              <a:rPr lang="lt-LT" dirty="0"/>
              <a:t>3</a:t>
            </a:r>
            <a:r>
              <a:rPr lang="en-GB" dirty="0"/>
              <a:t>)</a:t>
            </a:r>
            <a:endParaRPr lang="en-GB" dirty="0">
              <a:highlight>
                <a:schemeClr val="accent1"/>
              </a:highlight>
            </a:endParaRPr>
          </a:p>
        </p:txBody>
      </p:sp>
      <p:sp>
        <p:nvSpPr>
          <p:cNvPr id="125" name="Google Shape;125;p17"/>
          <p:cNvSpPr txBox="1">
            <a:spLocks noGrp="1"/>
          </p:cNvSpPr>
          <p:nvPr>
            <p:ph type="body" idx="1"/>
          </p:nvPr>
        </p:nvSpPr>
        <p:spPr>
          <a:xfrm>
            <a:off x="1381250" y="1616470"/>
            <a:ext cx="6809700" cy="3252710"/>
          </a:xfrm>
          <a:prstGeom prst="rect">
            <a:avLst/>
          </a:prstGeom>
        </p:spPr>
        <p:txBody>
          <a:bodyPr spcFirstLastPara="1" wrap="square" lIns="91425" tIns="91425" rIns="91425" bIns="91425" anchor="t" anchorCtr="0">
            <a:noAutofit/>
          </a:bodyPr>
          <a:lstStyle/>
          <a:p>
            <a:pPr marL="457200" lvl="0" indent="-381000" algn="just" rtl="0">
              <a:spcBef>
                <a:spcPts val="600"/>
              </a:spcBef>
              <a:spcAft>
                <a:spcPts val="0"/>
              </a:spcAft>
              <a:buClr>
                <a:schemeClr val="accent1"/>
              </a:buClr>
              <a:buSzPts val="2400"/>
              <a:buChar char="◉"/>
            </a:pPr>
            <a:r>
              <a:rPr lang="lt-LT" sz="1800" dirty="0"/>
              <a:t>Pirmosios krypties šalininkai tvirtina, kad pagrindinė kalbos – kaip žmonių bendravimo priemonės, pragmatinio įrankio – funkcija yra komunikacinė (plačiau žr. Karaliūnas 1997: 132; plg. Pikčilingis 1971: 225). Tiesa, jei į kalbą žvelgiama kaip į pragmatinį įrankį (tarsi kalbinį plaktuką ar reples), kurio paskirtis – atlikti elementarias funkcijas ir pasiekti konkrečių praktinių tikslų.</a:t>
            </a:r>
          </a:p>
        </p:txBody>
      </p:sp>
      <p:sp>
        <p:nvSpPr>
          <p:cNvPr id="131" name="Google Shape;131;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680483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7A73A1BE76C6FF49B90B0414C47ED73E" ma:contentTypeVersion="11" ma:contentTypeDescription="Kurkite naują dokumentą." ma:contentTypeScope="" ma:versionID="adc4257c63e877af5ec814149b6f58a1">
  <xsd:schema xmlns:xsd="http://www.w3.org/2001/XMLSchema" xmlns:xs="http://www.w3.org/2001/XMLSchema" xmlns:p="http://schemas.microsoft.com/office/2006/metadata/properties" xmlns:ns3="2bf06b41-e03d-4f32-a532-7594087bef81" xmlns:ns4="55193a0c-307e-428e-a482-2f720349ad33" targetNamespace="http://schemas.microsoft.com/office/2006/metadata/properties" ma:root="true" ma:fieldsID="fe56c9976d74e8fd71564cae135affd0" ns3:_="" ns4:_="">
    <xsd:import namespace="2bf06b41-e03d-4f32-a532-7594087bef81"/>
    <xsd:import namespace="55193a0c-307e-428e-a482-2f720349ad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06b41-e03d-4f32-a532-7594087bef81"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SharingHintHash" ma:index="10" nillable="true" ma:displayName="Bendrinimo užuominos maiš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93a0c-307e-428e-a482-2f720349ad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F005D-01C5-4E32-B9C8-75760184FDE4}">
  <ds:schemaRefs>
    <ds:schemaRef ds:uri="http://schemas.microsoft.com/sharepoint/v3/contenttype/forms"/>
  </ds:schemaRefs>
</ds:datastoreItem>
</file>

<file path=customXml/itemProps2.xml><?xml version="1.0" encoding="utf-8"?>
<ds:datastoreItem xmlns:ds="http://schemas.openxmlformats.org/officeDocument/2006/customXml" ds:itemID="{37369901-8E7F-4C01-A0E5-1F6E4DC058CD}">
  <ds:schemaRefs>
    <ds:schemaRef ds:uri="http://purl.org/dc/dcmitype/"/>
    <ds:schemaRef ds:uri="http://purl.org/dc/elements/1.1/"/>
    <ds:schemaRef ds:uri="http://schemas.openxmlformats.org/package/2006/metadata/core-properties"/>
    <ds:schemaRef ds:uri="http://schemas.microsoft.com/office/2006/documentManagement/types"/>
    <ds:schemaRef ds:uri="2bf06b41-e03d-4f32-a532-7594087bef81"/>
    <ds:schemaRef ds:uri="http://www.w3.org/XML/1998/namespace"/>
    <ds:schemaRef ds:uri="http://schemas.microsoft.com/office/infopath/2007/PartnerControls"/>
    <ds:schemaRef ds:uri="55193a0c-307e-428e-a482-2f720349ad3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FFE3331-6D47-4659-86CA-20F6651E0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f06b41-e03d-4f32-a532-7594087bef81"/>
    <ds:schemaRef ds:uri="55193a0c-307e-428e-a482-2f720349ad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5011</Words>
  <Application>Microsoft Office PowerPoint</Application>
  <PresentationFormat>On-screen Show (16:9)</PresentationFormat>
  <Paragraphs>447</Paragraphs>
  <Slides>59</Slides>
  <Notes>14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59</vt:i4>
      </vt:variant>
    </vt:vector>
  </HeadingPairs>
  <TitlesOfParts>
    <vt:vector size="79" baseType="lpstr">
      <vt:lpstr>Century Gothic</vt:lpstr>
      <vt:lpstr>MyriadPro-It</vt:lpstr>
      <vt:lpstr>Times New Roman</vt:lpstr>
      <vt:lpstr>-apple-system</vt:lpstr>
      <vt:lpstr>Calibri Light (Headings)</vt:lpstr>
      <vt:lpstr>Calibri</vt:lpstr>
      <vt:lpstr>MyriadPro-Regular</vt:lpstr>
      <vt:lpstr>Lora</vt:lpstr>
      <vt:lpstr>MinionPro-Regular</vt:lpstr>
      <vt:lpstr>Arial</vt:lpstr>
      <vt:lpstr>Wingdings</vt:lpstr>
      <vt:lpstr>Georgia</vt:lpstr>
      <vt:lpstr>Comic Sans MS</vt:lpstr>
      <vt:lpstr>Aptos</vt:lpstr>
      <vt:lpstr>Inter</vt:lpstr>
      <vt:lpstr>Wingdings 3</vt:lpstr>
      <vt:lpstr>Calibri Light</vt:lpstr>
      <vt:lpstr>Quattrocento Sans</vt:lpstr>
      <vt:lpstr>Verdana</vt:lpstr>
      <vt:lpstr>Wisp</vt:lpstr>
      <vt:lpstr>Lietuvių kalbos mokymas(is) lituanistinėse mokyklose: mokinių motyvacija, mokymosi klimatas ir ugdymo pateikčių įvairovė                   Vilma Leonavičienė VDU ŠA Lituanistikos ir tarptautinių programų centro vadovė vilma.leonaviciene@vdu.lt  </vt:lpstr>
      <vt:lpstr>Lietuvių kalbos mokymas(is): motyvai, galimybės, estetika ir etika </vt:lpstr>
      <vt:lpstr>Kalba tautoje ir tauta kalboje (1)</vt:lpstr>
      <vt:lpstr>Kalba tautoje ir tauta kalboje (2)</vt:lpstr>
      <vt:lpstr>Kalba tautoje ir tauta kalboje (3)</vt:lpstr>
      <vt:lpstr>Kalba tautoje ir tauta kalboje (4)</vt:lpstr>
      <vt:lpstr>Kalbos pasaulėvaizdis ir pasaulėjauta (1)</vt:lpstr>
      <vt:lpstr>Kalbos pasaulėvaizdis ir pasaulėjauta (2)</vt:lpstr>
      <vt:lpstr>Kalbos pasaulėvaizdis ir pasaulėjauta (3)</vt:lpstr>
      <vt:lpstr>Kalbos pasaulėvaizdis ir pasaulėjauta (5)</vt:lpstr>
      <vt:lpstr>Mokymosi ir  išmokimo  patirtis</vt:lpstr>
      <vt:lpstr>Mokytojas ir procesas</vt:lpstr>
      <vt:lpstr>GIMTOJI KALBA</vt:lpstr>
      <vt:lpstr>Nerimai</vt:lpstr>
      <vt:lpstr>Kalbų nykimas/išlikimas</vt:lpstr>
      <vt:lpstr>Gyvosios kalbos</vt:lpstr>
      <vt:lpstr>Kalbos dominavimas</vt:lpstr>
      <vt:lpstr>Lietuvių bendrinės kalbos susiformavimas ir norminimas</vt:lpstr>
      <vt:lpstr>Kalba</vt:lpstr>
      <vt:lpstr>Pagal reiškimosi formą kalba gali būti</vt:lpstr>
      <vt:lpstr>ABĖCĖLĖ</vt:lpstr>
      <vt:lpstr>Abėcėlė</vt:lpstr>
      <vt:lpstr>INDOEUROPIEČIŲ KALBŲ ŠEIMA</vt:lpstr>
      <vt:lpstr> Martynas Mažvydas Catechism (1547) – pirmoji lietuviška knyga su abėcėle</vt:lpstr>
      <vt:lpstr>Lietuvių kalba artima  SANSCRITUI</vt:lpstr>
      <vt:lpstr>Ar tikrai galite pasakyti, kas tai yra?</vt:lpstr>
      <vt:lpstr>Kaip būtų iš tikrųjų...</vt:lpstr>
      <vt:lpstr>Kaip suprantate...?</vt:lpstr>
      <vt:lpstr>Kaip būtų iš tikrųjų...</vt:lpstr>
      <vt:lpstr>Paviršinis mokymasis     Gilus mokymasis</vt:lpstr>
      <vt:lpstr>Sėkmingo mokymosi veiksniai</vt:lpstr>
      <vt:lpstr>Motyvacijos šaltiniai</vt:lpstr>
      <vt:lpstr>Mokytis motyvuojantys veiksniai</vt:lpstr>
      <vt:lpstr>PowerPoint Presentation</vt:lpstr>
      <vt:lpstr>Vidinių veiksnių, kurie skatina mokytis, palaikymas</vt:lpstr>
      <vt:lpstr>Savidisciplinos svarba</vt:lpstr>
      <vt:lpstr>Motyvacija, mąstymas ir metodai </vt:lpstr>
      <vt:lpstr>Motyvacija, mąstymas ir metodai</vt:lpstr>
      <vt:lpstr>Sociokultūriniai ir psichologiniai aspektai</vt:lpstr>
      <vt:lpstr>Motyvacija, mąstymas ir metodai </vt:lpstr>
      <vt:lpstr>Motyvacija, mąstymas ir metodai</vt:lpstr>
      <vt:lpstr>Motyvacija, mąstymas ir metodai Motyvacija, mąstymas ir metodai</vt:lpstr>
      <vt:lpstr>Motyvacija, mąstymas ir metodai</vt:lpstr>
      <vt:lpstr>Antrosios / paveldėtos kalbos įsisavinimas ankstyvame amžiuje </vt:lpstr>
      <vt:lpstr>Po dešimties metų mokantis svetimos / antrosios / kalbos smegenyse susikuria naujas mazgas.</vt:lpstr>
      <vt:lpstr>Daugiakalbiai vaikai</vt:lpstr>
      <vt:lpstr>Užsienio tyrėjų nuomonė (1)</vt:lpstr>
      <vt:lpstr>Užsienio tyrėjų nuomonė (2)</vt:lpstr>
      <vt:lpstr>Įsisavinimas / išmokimas</vt:lpstr>
      <vt:lpstr>Klasės modelis / CLASS https://www.schoolclimatetasc.eu/lt/home-lt/ Projektai - LKKC</vt:lpstr>
      <vt:lpstr>Įrankiai, metodai, pratimai Įrankiai, metodai, pratimai </vt:lpstr>
      <vt:lpstr>Skulptūra klasėje</vt:lpstr>
      <vt:lpstr>Pozityvios apkalbos</vt:lpstr>
      <vt:lpstr>Angelas sargas</vt:lpstr>
      <vt:lpstr>Pertrauka smegenims</vt:lpstr>
      <vt:lpstr>Vaidmenų žaidimas</vt:lpstr>
      <vt:lpstr>Stiprybių skydas</vt:lpstr>
      <vt:lpstr>Koncentriniai ratai</vt:lpstr>
      <vt:lpstr>Penkiaeilis metodas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Miško Briedis</dc:creator>
  <cp:lastModifiedBy>Vilma Leonavičienė</cp:lastModifiedBy>
  <cp:revision>19</cp:revision>
  <dcterms:modified xsi:type="dcterms:W3CDTF">2025-03-25T13:29:49Z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0x0101007A73A1BE76C6FF49B90B0414C47ED73E</vt:lpwstr>
  </property>
</Properties>
</file>