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Amatic SC"/>
      <p:regular r:id="rId29"/>
      <p:bold r:id="rId30"/>
    </p:embeddedFont>
    <p:embeddedFont>
      <p:font typeface="Source Code Pro"/>
      <p:regular r:id="rId31"/>
      <p:bold r:id="rId32"/>
      <p:italic r:id="rId33"/>
      <p:boldItalic r:id="rId34"/>
    </p:embeddedFont>
    <p:embeddedFont>
      <p:font typeface="Oswald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SourceCodePro-boldItalic.fntdata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font" Target="fonts/SourceCodePro-italic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customXml" Target="../customXml/item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font" Target="fonts/AmaticSC-regular.fntdata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SourceCodePro-bold.fntdata"/><Relationship Id="rId37" Type="http://schemas.openxmlformats.org/officeDocument/2006/relationships/customXml" Target="../customXml/item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font" Target="fonts/Oswald-bold.fntdata"/><Relationship Id="rId31" Type="http://schemas.openxmlformats.org/officeDocument/2006/relationships/font" Target="fonts/SourceCodePro-regular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font" Target="fonts/AmaticSC-bold.fntdata"/><Relationship Id="rId35" Type="http://schemas.openxmlformats.org/officeDocument/2006/relationships/font" Target="fonts/Oswald-regular.fnt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0d78fa303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0d78fa303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0d78fa303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0d78fa303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0d78fa303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0d78fa303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0d78fa303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0d78fa303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0d78fa303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0d78fa303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0d78fa303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0d78fa303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0d78fa303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0d78fa303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0d78fa303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0d78fa303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0d78fa303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0d78fa303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0d78fa303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0d78fa303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0d78fa30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0d78fa30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Čia mes aptariame vizualinės komunikacijos naudojim</a:t>
            </a:r>
            <a:r>
              <a:rPr lang="en" sz="1050">
                <a:solidFill>
                  <a:srgbClr val="222222"/>
                </a:solidFill>
                <a:highlight>
                  <a:srgbClr val="F8F9FA"/>
                </a:highlight>
                <a:latin typeface="Oswald"/>
                <a:ea typeface="Oswald"/>
                <a:cs typeface="Oswald"/>
                <a:sym typeface="Oswald"/>
              </a:rPr>
              <a:t>ą</a:t>
            </a:r>
            <a:r>
              <a:rPr lang="en" sz="1200">
                <a:latin typeface="Oswald"/>
                <a:ea typeface="Oswald"/>
                <a:cs typeface="Oswald"/>
                <a:sym typeface="Oswald"/>
              </a:rPr>
              <a:t> šiuolaikiniame gyvenime.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0d78fa303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0d78fa303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0d4c748d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0d4c748d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0d78fa303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0d78fa303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0d78fa303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0d78fa303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0d78fa303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0d78fa30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0d78fa303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0d78fa30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0d78fa303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0d78fa303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0d78fa303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0d78fa303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0d78fa303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0d78fa303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0d78fa303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0d78fa303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0d78fa303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0d78fa30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h4KhsWbgjcswG6XX7ZxbbxR3irm-h2Fr/view" TargetMode="External"/><Relationship Id="rId4" Type="http://schemas.openxmlformats.org/officeDocument/2006/relationships/image" Target="../media/image4.jpg"/><Relationship Id="rId5" Type="http://schemas.openxmlformats.org/officeDocument/2006/relationships/hyperlink" Target="http://drive.google.com/file/d/1OSQJv82OSU6diIjlN3wU0RIq-7_QjJvm/view" TargetMode="External"/><Relationship Id="rId6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7z68_3UwmuwXZulRiX2Vnd1k7OizEI-t/view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hyperlink" Target="http://drive.google.com/file/d/1cBEP5aZF1sghs6vF3nKVi-R1CRQvsygU/view" TargetMode="External"/><Relationship Id="rId5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hyperlink" Target="http://drive.google.com/file/d/1xh7MtlhWjIY8BIIZn3xrLGojdlYonwUP/view" TargetMode="External"/><Relationship Id="rId5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rive.google.com/file/d/1psj0zGFrZDJ4oTpI6_VxCg2zeB99EGLU/view" TargetMode="External"/><Relationship Id="rId4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QkHdLNOCsIbNxzJXmYbrSMNlyFoBS2Rc/view" TargetMode="External"/><Relationship Id="rId4" Type="http://schemas.openxmlformats.org/officeDocument/2006/relationships/image" Target="../media/image10.jpg"/><Relationship Id="rId5" Type="http://schemas.openxmlformats.org/officeDocument/2006/relationships/hyperlink" Target="http://drive.google.com/file/d/1myjHnEuW6tKxIEi2rD_EwpBd-yfnTlil/view" TargetMode="External"/><Relationship Id="rId6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2701925" y="1420200"/>
            <a:ext cx="5385000" cy="23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6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SEKAM PASAKAS </a:t>
            </a:r>
            <a:endParaRPr b="0" sz="6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6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SU BEŽODĖMIS KNYGOMIS!</a:t>
            </a:r>
            <a:endParaRPr b="0" sz="6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latin typeface="Oswald"/>
                <a:ea typeface="Oswald"/>
                <a:cs typeface="Oswald"/>
                <a:sym typeface="Oswald"/>
              </a:rPr>
              <a:t>Pareng</a:t>
            </a:r>
            <a:r>
              <a:rPr b="0"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ė:</a:t>
            </a:r>
            <a:r>
              <a:rPr b="0" lang="en" sz="2400">
                <a:latin typeface="Oswald"/>
                <a:ea typeface="Oswald"/>
                <a:cs typeface="Oswald"/>
                <a:sym typeface="Oswald"/>
              </a:rPr>
              <a:t> Aist</a:t>
            </a:r>
            <a:r>
              <a:rPr b="0"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ė</a:t>
            </a:r>
            <a:r>
              <a:rPr b="0" lang="en" sz="2400">
                <a:latin typeface="Oswald"/>
                <a:ea typeface="Oswald"/>
                <a:cs typeface="Oswald"/>
                <a:sym typeface="Oswald"/>
              </a:rPr>
              <a:t> Solly</a:t>
            </a:r>
            <a:endParaRPr b="0"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latin typeface="Oswald"/>
                <a:ea typeface="Oswald"/>
                <a:cs typeface="Oswald"/>
                <a:sym typeface="Oswald"/>
              </a:rPr>
              <a:t>San Francisco Lituanistin</a:t>
            </a:r>
            <a:r>
              <a:rPr b="0"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ė Mokykla „Genys”</a:t>
            </a:r>
            <a:endParaRPr b="0"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2020</a:t>
            </a:r>
            <a:endParaRPr b="0"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56" y="447000"/>
            <a:ext cx="2403075" cy="12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741775" y="424750"/>
            <a:ext cx="3119400" cy="4514700"/>
          </a:xfrm>
          <a:prstGeom prst="rect">
            <a:avLst/>
          </a:prstGeom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Kodėl bežodės knygos yra aktualios pasaulio lituanistinėse mokyklose?</a:t>
            </a:r>
            <a:endParaRPr b="0"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3861175" y="424750"/>
            <a:ext cx="4708800" cy="44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3) Bežodės knygos yra ypatingai naudingos lituanistių mokyklų veikloje nes jos: 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Plečia žodyną ir naujų/išmoktų žodžių kontekstinį naudojimą.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Ugdo klausymo ir kalbėjimo duomenis.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Puoselėja vaizduotę.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Rašymo/autorystės gebejimus.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741775" y="424750"/>
            <a:ext cx="3119400" cy="4514700"/>
          </a:xfrm>
          <a:prstGeom prst="rect">
            <a:avLst/>
          </a:prstGeom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Kodėl bežodės knygos yra aktualios pasaulio lituanistinėse mokyklose?</a:t>
            </a:r>
            <a:endParaRPr b="0"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3861175" y="424750"/>
            <a:ext cx="4708800" cy="44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en" sz="3000">
                <a:latin typeface="Oswald"/>
                <a:ea typeface="Oswald"/>
                <a:cs typeface="Oswald"/>
                <a:sym typeface="Oswald"/>
              </a:rPr>
              <a:t>) </a:t>
            </a:r>
            <a:r>
              <a:rPr lang="en" sz="3000">
                <a:latin typeface="Oswald"/>
                <a:ea typeface="Oswald"/>
                <a:cs typeface="Oswald"/>
                <a:sym typeface="Oswald"/>
              </a:rPr>
              <a:t>Mokiniams pasakojant mokytojas gali matyti kur vaikams reiketų šnekamojoje kalboje pasitempti, pavyzdžiui: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2400">
                <a:latin typeface="Oswald"/>
                <a:ea typeface="Oswald"/>
                <a:cs typeface="Oswald"/>
                <a:sym typeface="Oswald"/>
              </a:rPr>
              <a:t>linksniavime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 žodyno naudojime.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sakinių jungime.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 pasakojimo struktūroje ir rišlume.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6130725" y="391350"/>
            <a:ext cx="3000000" cy="42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Mokiniams tokia bendra praktika su partneriais padeda vienam iš kito pasimokinti, spręsti bendras pasakojimo problemas, ir produktyviai vienas kitam padedant bendradarbiauti. </a:t>
            </a: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456525" y="533300"/>
            <a:ext cx="3287400" cy="17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en" sz="2400">
                <a:latin typeface="Oswald"/>
                <a:ea typeface="Oswald"/>
                <a:cs typeface="Oswald"/>
                <a:sym typeface="Oswald"/>
              </a:rPr>
              <a:t>-os ir 5-os klasės mokinių partneriniai improvizaciniai pasakojimai.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4" title="Sophia ir Matas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525" y="2327600"/>
            <a:ext cx="3535001" cy="231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 title="Martynas ir Arunas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1525" y="391350"/>
            <a:ext cx="2191425" cy="4252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/>
        </p:nvSpPr>
        <p:spPr>
          <a:xfrm>
            <a:off x="547850" y="273925"/>
            <a:ext cx="85962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Rekomenduojama p</a:t>
            </a:r>
            <a:r>
              <a:rPr lang="en" sz="2400">
                <a:latin typeface="Oswald"/>
                <a:ea typeface="Oswald"/>
                <a:cs typeface="Oswald"/>
                <a:sym typeface="Oswald"/>
              </a:rPr>
              <a:t>asakojimų kūrimo ir bežodinių knygų medžiaga: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417425" y="1069625"/>
            <a:ext cx="3848100" cy="3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547850" y="1017450"/>
            <a:ext cx="7930800" cy="3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100" y="886825"/>
            <a:ext cx="5273305" cy="403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/>
        </p:nvSpPr>
        <p:spPr>
          <a:xfrm>
            <a:off x="6209075" y="1004400"/>
            <a:ext cx="2204400" cy="3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*effectyviai adaptuota mokymui lituanistinėse mokyklose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/>
        </p:nvSpPr>
        <p:spPr>
          <a:xfrm>
            <a:off x="547850" y="91325"/>
            <a:ext cx="85962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Rekomenduojama pasakojimų kūrimo ir bežodinių knygų medžiaga: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417425" y="1069625"/>
            <a:ext cx="3848100" cy="3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547850" y="1017450"/>
            <a:ext cx="7930800" cy="3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564" y="619662"/>
            <a:ext cx="5029626" cy="43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/>
        </p:nvSpPr>
        <p:spPr>
          <a:xfrm>
            <a:off x="547850" y="273925"/>
            <a:ext cx="85962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Rekomenduojama pasakojimų kūrimo ir bežodinių knygų medžiaga: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417425" y="1069625"/>
            <a:ext cx="3848100" cy="3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374" y="808725"/>
            <a:ext cx="4195575" cy="42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555600"/>
            <a:ext cx="3497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Pamokos tikslai: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389600"/>
            <a:ext cx="7580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Pamokos tikslai:</a:t>
            </a:r>
            <a:endParaRPr b="1"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Platesni</a:t>
            </a:r>
            <a:r>
              <a:rPr lang="en" sz="180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 sz="1800" u="sng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-   	Supažindinti mokinius su pasakojimo struktūra ir bežodinių knygų žanru.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-   	Duoti galimybę mokiniams kurti pasakojimus pagal tam tikrus elementus.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-   	Ugdyti šnekamosios kalbos rišlumą.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Siauresni:</a:t>
            </a:r>
            <a:endParaRPr b="1" sz="1800" u="sng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-   	Plėsti žodyną ir naujų/išmoktų žodžių naudojimą.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-   	Ugdyti klausymo ir kalbėjimo duomenis.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-   	Puoselėti vaizduotę, bei rašymo ir autorystės gebejimus.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-   	Puoselėti produktyvų visos klasės ir mažų grupių partnerystę. 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311700" y="202950"/>
            <a:ext cx="6562500" cy="8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Diferenciavimas pagal kalbos lygius: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1700" y="793050"/>
            <a:ext cx="8493000" cy="36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Mokiniai </a:t>
            </a:r>
            <a:r>
              <a:rPr lang="en" sz="2400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(su sklandžiais šnekamosios įgūdžiais)</a:t>
            </a:r>
            <a:r>
              <a:rPr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sugrupuoti poromis sukurs originalius pasakojimus, pasakas, istorijas duotoms bežodėms knygoms.</a:t>
            </a:r>
            <a:endParaRPr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Mokiniai </a:t>
            </a:r>
            <a:r>
              <a:rPr lang="en" sz="2400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(su ribotais šnekamosios įgūdžiais) </a:t>
            </a:r>
            <a:r>
              <a:rPr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naudos bežodes knygas su mokytojo pagalba ir sudarinės trumpus sakinius ir frazes (pvz., </a:t>
            </a:r>
            <a:r>
              <a:rPr b="1"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Aš matau</a:t>
            </a:r>
            <a:r>
              <a:rPr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tris vaikus. </a:t>
            </a:r>
            <a:r>
              <a:rPr b="1"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Ten yra</a:t>
            </a:r>
            <a:r>
              <a:rPr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dinozauras). Frazės (pvz., Aš matau …  Ten yra ….) bus naudojamos kurian sakinių pavyzdžius mažai lietuviškai kalbantiems vaikams ir pabrėžiant sakinio struktūrą į kurią jiems tik reikės įdėti atitinkamus daiktavardzius (pvz., </a:t>
            </a:r>
            <a:r>
              <a:rPr b="1"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Aš matau</a:t>
            </a:r>
            <a:r>
              <a:rPr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______ (drugelį).</a:t>
            </a:r>
            <a:endParaRPr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/>
        </p:nvSpPr>
        <p:spPr>
          <a:xfrm>
            <a:off x="678300" y="3769775"/>
            <a:ext cx="7826400" cy="11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Klasės pristatymai:</a:t>
            </a:r>
            <a:r>
              <a:rPr lang="en" sz="2400">
                <a:latin typeface="Oswald"/>
                <a:ea typeface="Oswald"/>
                <a:cs typeface="Oswald"/>
                <a:sym typeface="Oswald"/>
              </a:rPr>
              <a:t>  mokinių istorijos ir paskojimai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Dirbame poromis (mokinių rolės: autorius/rašytoja(s), redaktorius/ė).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79" name="Google Shape;179;p30" title="Pristatymas_Jonas ir Arina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7900" y="725200"/>
            <a:ext cx="3852348" cy="2558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478375" y="260875"/>
            <a:ext cx="83943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Ta pati knyga - TRYS unikalios pasakojimo KREIDA versijos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9225" y="725194"/>
            <a:ext cx="3608675" cy="2558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/>
        </p:nvSpPr>
        <p:spPr>
          <a:xfrm>
            <a:off x="678300" y="3769775"/>
            <a:ext cx="7826400" cy="11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Klasės pristatymai:</a:t>
            </a:r>
            <a:r>
              <a:rPr lang="en" sz="2400">
                <a:latin typeface="Oswald"/>
                <a:ea typeface="Oswald"/>
                <a:cs typeface="Oswald"/>
                <a:sym typeface="Oswald"/>
              </a:rPr>
              <a:t>  mokinių istorijos ir paskojimai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Dirbame poromis (mokinių rolės: autorius/rašytoja(s), redaktorius/ė).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171900" y="273925"/>
            <a:ext cx="8839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Ta pati knyga - TRYS unikalios pasakojimo KREIDA versijos</a:t>
            </a:r>
            <a:r>
              <a:rPr lang="en" sz="2400">
                <a:latin typeface="Oswald"/>
                <a:ea typeface="Oswald"/>
                <a:cs typeface="Oswald"/>
                <a:sym typeface="Oswald"/>
              </a:rPr>
              <a:t>(Tęsinys)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025" y="886044"/>
            <a:ext cx="3608675" cy="255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 title="Pristatymas Arina ir Sophia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7900" y="821875"/>
            <a:ext cx="4041299" cy="2622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4835400" y="269475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Oswald"/>
                <a:ea typeface="Oswald"/>
                <a:cs typeface="Oswald"/>
                <a:sym typeface="Oswald"/>
              </a:rPr>
              <a:t>Komunikacija paveiks</a:t>
            </a:r>
            <a:r>
              <a:rPr b="0" lang="en" sz="4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ė</a:t>
            </a:r>
            <a:r>
              <a:rPr b="0" lang="en" sz="4800">
                <a:latin typeface="Oswald"/>
                <a:ea typeface="Oswald"/>
                <a:cs typeface="Oswald"/>
                <a:sym typeface="Oswald"/>
              </a:rPr>
              <a:t>liais</a:t>
            </a:r>
            <a:endParaRPr b="0" sz="4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Kelio ženklai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Emotikonai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810463" y="35152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75" y="429800"/>
            <a:ext cx="4402824" cy="409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9500" y="1979775"/>
            <a:ext cx="3578925" cy="31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/>
        </p:nvSpPr>
        <p:spPr>
          <a:xfrm>
            <a:off x="782650" y="3593150"/>
            <a:ext cx="3730500" cy="15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Klasės pristatymai:</a:t>
            </a:r>
            <a:r>
              <a:rPr lang="en" sz="2400">
                <a:latin typeface="Oswald"/>
                <a:ea typeface="Oswald"/>
                <a:cs typeface="Oswald"/>
                <a:sym typeface="Oswald"/>
              </a:rPr>
              <a:t>  mokinių istorijos ir paskojimai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171900" y="273925"/>
            <a:ext cx="8839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Ta pati knyga - TRYS unikalios pasakojimo KREIDA versijos</a:t>
            </a:r>
            <a:r>
              <a:rPr lang="en" sz="2400">
                <a:latin typeface="Oswald"/>
                <a:ea typeface="Oswald"/>
                <a:cs typeface="Oswald"/>
                <a:sym typeface="Oswald"/>
              </a:rPr>
              <a:t>(Tęsinys)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025" y="886044"/>
            <a:ext cx="3608675" cy="255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 title="Pristatymas Jonas ir Martynas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6375" y="790000"/>
            <a:ext cx="1788450" cy="317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/>
        </p:nvSpPr>
        <p:spPr>
          <a:xfrm>
            <a:off x="4656775" y="4129300"/>
            <a:ext cx="43131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Dirbame poromis (mokinių rolės: autorius/rašytoja(s), redaktorius/ė).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ctrTitle"/>
          </p:nvPr>
        </p:nvSpPr>
        <p:spPr>
          <a:xfrm>
            <a:off x="4629150" y="306075"/>
            <a:ext cx="4110600" cy="3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222222"/>
              </a:solidFill>
              <a:highlight>
                <a:srgbClr val="F8F9FA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222222"/>
              </a:solidFill>
              <a:highlight>
                <a:srgbClr val="F8F9FA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222222"/>
                </a:solidFill>
                <a:highlight>
                  <a:srgbClr val="F8F9FA"/>
                </a:highlight>
                <a:latin typeface="Oswald"/>
                <a:ea typeface="Oswald"/>
                <a:cs typeface="Oswald"/>
                <a:sym typeface="Oswald"/>
              </a:rPr>
              <a:t>Mūs</a:t>
            </a:r>
            <a:r>
              <a:rPr b="0" lang="en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ų klasės mantra</a:t>
            </a:r>
            <a:endParaRPr b="0"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Mes kiekvien</a:t>
            </a:r>
            <a:r>
              <a:rPr b="0" lang="en" sz="1800">
                <a:solidFill>
                  <a:srgbClr val="222222"/>
                </a:solidFill>
                <a:highlight>
                  <a:srgbClr val="F8F9FA"/>
                </a:highlight>
                <a:latin typeface="Oswald"/>
                <a:ea typeface="Oswald"/>
                <a:cs typeface="Oswald"/>
                <a:sym typeface="Oswald"/>
              </a:rPr>
              <a:t>ą</a:t>
            </a:r>
            <a:r>
              <a:rPr b="0" lang="en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rytą prie arbatos aptariame dienos planus, kas mums sekėsi/nesisekė darant namų darbus, kokių turim klausimų ir tada visi kaip vienas choras perskaitome m</a:t>
            </a:r>
            <a:r>
              <a:rPr b="0" lang="en" sz="1800">
                <a:solidFill>
                  <a:srgbClr val="222222"/>
                </a:solidFill>
                <a:highlight>
                  <a:srgbClr val="F8F9FA"/>
                </a:highlight>
                <a:latin typeface="Oswald"/>
                <a:ea typeface="Oswald"/>
                <a:cs typeface="Oswald"/>
                <a:sym typeface="Oswald"/>
              </a:rPr>
              <a:t>ūs</a:t>
            </a:r>
            <a:r>
              <a:rPr b="0" lang="en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ų klasės mantr</a:t>
            </a:r>
            <a:r>
              <a:rPr b="0" lang="en" sz="1800">
                <a:solidFill>
                  <a:srgbClr val="222222"/>
                </a:solidFill>
                <a:highlight>
                  <a:srgbClr val="F8F9FA"/>
                </a:highlight>
                <a:latin typeface="Oswald"/>
                <a:ea typeface="Oswald"/>
                <a:cs typeface="Oswald"/>
                <a:sym typeface="Oswald"/>
              </a:rPr>
              <a:t>ą (kair</a:t>
            </a:r>
            <a:r>
              <a:rPr b="0" lang="en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ėje)</a:t>
            </a:r>
            <a:r>
              <a:rPr b="0" lang="en" sz="1800">
                <a:solidFill>
                  <a:srgbClr val="222222"/>
                </a:solidFill>
                <a:highlight>
                  <a:srgbClr val="F8F9FA"/>
                </a:highlight>
                <a:latin typeface="Oswald"/>
                <a:ea typeface="Oswald"/>
                <a:cs typeface="Oswald"/>
                <a:sym typeface="Oswald"/>
              </a:rPr>
              <a:t>, kuri mums padeda ir ateityje padės siekti užsibrėžt</a:t>
            </a:r>
            <a:r>
              <a:rPr b="0" lang="en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ų tikslų.</a:t>
            </a:r>
            <a:endParaRPr b="0"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00" y="125700"/>
            <a:ext cx="3799825" cy="480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ctrTitle"/>
          </p:nvPr>
        </p:nvSpPr>
        <p:spPr>
          <a:xfrm>
            <a:off x="4187200" y="560900"/>
            <a:ext cx="3978600" cy="25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</a:t>
            </a:r>
            <a:r>
              <a:rPr lang="en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ūsų tikslai </a:t>
            </a:r>
            <a:r>
              <a:rPr b="0" lang="en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lituanistinėje mokykloje...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0" name="Google Shape;210;p34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latin typeface="Oswald"/>
                <a:ea typeface="Oswald"/>
                <a:cs typeface="Oswald"/>
                <a:sym typeface="Oswald"/>
              </a:rPr>
              <a:t>San Francisco Lituanistin</a:t>
            </a:r>
            <a:r>
              <a:rPr b="0"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ė Mokykloje „Genys” </a:t>
            </a:r>
            <a:endParaRPr b="0"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mūsų tikslai yra sudaryti sąlygas augti ir puoselėti</a:t>
            </a:r>
            <a:endParaRPr b="0"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lietuvių kalbos ir kultūros su šiuolaikiniais vaikais.</a:t>
            </a:r>
            <a:endParaRPr b="0"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1" name="Google Shape;211;p34" title="Pirma diena_tikslai_LT mokykla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8675" y="333425"/>
            <a:ext cx="3236325" cy="3236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idx="1" type="subTitle"/>
          </p:nvPr>
        </p:nvSpPr>
        <p:spPr>
          <a:xfrm>
            <a:off x="2413175" y="4598900"/>
            <a:ext cx="6419100" cy="3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Nuo mokytojos Aistės ir jos mokinių.</a:t>
            </a:r>
            <a:endParaRPr b="0"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175" y="444275"/>
            <a:ext cx="6077427" cy="391982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 txBox="1"/>
          <p:nvPr/>
        </p:nvSpPr>
        <p:spPr>
          <a:xfrm>
            <a:off x="65075" y="999900"/>
            <a:ext cx="2348100" cy="3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Oswald"/>
                <a:ea typeface="Oswald"/>
                <a:cs typeface="Oswald"/>
                <a:sym typeface="Oswald"/>
              </a:rPr>
              <a:t>Širdingas 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latin typeface="Oswald"/>
                <a:ea typeface="Oswald"/>
                <a:cs typeface="Oswald"/>
                <a:sym typeface="Oswald"/>
              </a:rPr>
              <a:t>ačiū!</a:t>
            </a:r>
            <a:endParaRPr sz="4800" u="sng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3730650" y="568250"/>
            <a:ext cx="4966800" cy="41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Istorija yra pasakojama vaizdais.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Oswald"/>
                <a:ea typeface="Oswald"/>
                <a:cs typeface="Oswald"/>
                <a:sym typeface="Oswald"/>
              </a:rPr>
              <a:t>Viena knyga = daug istorijų ir autorių.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Kiekvieną kartą gaunasi vis kita istorija.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Oswald"/>
                <a:ea typeface="Oswald"/>
                <a:cs typeface="Oswald"/>
                <a:sym typeface="Oswald"/>
              </a:rPr>
              <a:t> 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43500" y="463875"/>
            <a:ext cx="3065400" cy="3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highlight>
                  <a:srgbClr val="F9F9F9"/>
                </a:highlight>
                <a:latin typeface="Oswald"/>
                <a:ea typeface="Oswald"/>
                <a:cs typeface="Oswald"/>
                <a:sym typeface="Oswald"/>
              </a:rPr>
              <a:t>Bežodės knygos?</a:t>
            </a:r>
            <a:endParaRPr sz="6000">
              <a:highlight>
                <a:srgbClr val="F9F9F9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Oswald"/>
                <a:ea typeface="Oswald"/>
                <a:cs typeface="Oswald"/>
                <a:sym typeface="Oswald"/>
              </a:rPr>
              <a:t>Knygos be žodžių, </a:t>
            </a:r>
            <a:r>
              <a:rPr lang="en" sz="4800" u="sng">
                <a:latin typeface="Oswald"/>
                <a:ea typeface="Oswald"/>
                <a:cs typeface="Oswald"/>
                <a:sym typeface="Oswald"/>
              </a:rPr>
              <a:t>bet su istorija</a:t>
            </a:r>
            <a:r>
              <a:rPr lang="en" sz="4800">
                <a:latin typeface="Oswald"/>
                <a:ea typeface="Oswald"/>
                <a:cs typeface="Oswald"/>
                <a:sym typeface="Oswald"/>
              </a:rPr>
              <a:t>.</a:t>
            </a:r>
            <a:endParaRPr sz="4800">
              <a:highlight>
                <a:srgbClr val="F9F9F9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606575" y="532400"/>
            <a:ext cx="2401500" cy="35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000000"/>
                </a:solidFill>
                <a:highlight>
                  <a:srgbClr val="F9F9F9"/>
                </a:highlight>
                <a:latin typeface="Oswald"/>
                <a:ea typeface="Oswald"/>
                <a:cs typeface="Oswald"/>
                <a:sym typeface="Oswald"/>
              </a:rPr>
              <a:t>Bežodės knygos: </a:t>
            </a:r>
            <a:endParaRPr b="0">
              <a:solidFill>
                <a:srgbClr val="000000"/>
              </a:solidFill>
              <a:highlight>
                <a:srgbClr val="F9F9F9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u="sng">
                <a:solidFill>
                  <a:srgbClr val="000000"/>
                </a:solidFill>
                <a:highlight>
                  <a:srgbClr val="F9F9F9"/>
                </a:highlight>
                <a:latin typeface="Oswald"/>
                <a:ea typeface="Oswald"/>
                <a:cs typeface="Oswald"/>
                <a:sym typeface="Oswald"/>
              </a:rPr>
              <a:t>kas tai?</a:t>
            </a:r>
            <a:endParaRPr b="0" u="sng">
              <a:solidFill>
                <a:srgbClr val="000000"/>
              </a:solidFill>
              <a:highlight>
                <a:srgbClr val="F9F9F9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3143650" y="124725"/>
            <a:ext cx="5817600" cy="48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Bežodėse knygose istorija yra pasakojama per tam tikrą vaizdų seką.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Tokios knygos gali būti istorinės, biografinės, pažintinės ir kt.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Bežodinės knygos niekada neprimeta istorijos skaitytojui, tik suteikia pagrindą ir visišką laisvę susikurti ją pačiam.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606575" y="532400"/>
            <a:ext cx="2401500" cy="35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000000"/>
                </a:solidFill>
                <a:highlight>
                  <a:srgbClr val="F9F9F9"/>
                </a:highlight>
                <a:latin typeface="Oswald"/>
                <a:ea typeface="Oswald"/>
                <a:cs typeface="Oswald"/>
                <a:sym typeface="Oswald"/>
              </a:rPr>
              <a:t>Bežodės knygos: </a:t>
            </a:r>
            <a:endParaRPr b="0">
              <a:solidFill>
                <a:srgbClr val="000000"/>
              </a:solidFill>
              <a:highlight>
                <a:srgbClr val="F9F9F9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u="sng">
                <a:solidFill>
                  <a:srgbClr val="000000"/>
                </a:solidFill>
                <a:highlight>
                  <a:srgbClr val="F9F9F9"/>
                </a:highlight>
                <a:latin typeface="Oswald"/>
                <a:ea typeface="Oswald"/>
                <a:cs typeface="Oswald"/>
                <a:sym typeface="Oswald"/>
              </a:rPr>
              <a:t>kas tai?</a:t>
            </a:r>
            <a:endParaRPr b="0" u="sng">
              <a:solidFill>
                <a:srgbClr val="000000"/>
              </a:solidFill>
              <a:highlight>
                <a:srgbClr val="F9F9F9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3169750" y="189950"/>
            <a:ext cx="5765400" cy="44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Skaitytojo vaidmuo yra aktyvus. Kuriama istorija ir jos interpretacija priklauso nuo skaitytojo žinių, išprusimo/išsilavinimo, aplinkos, kultūros ir vaizduotės!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Kuo turtingesnis skaitytojo žodynas tuo spalvingesnė bus jo skaitoma istorija.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265500" y="113465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0"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265500" y="1081398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Pirmosios bežodės knygos</a:t>
            </a:r>
            <a:endParaRPr sz="3000" u="sng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 u="sng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30 istorijų vaikams </a:t>
            </a:r>
            <a:endParaRPr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Paris (1902)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50" y="1269262"/>
            <a:ext cx="4477350" cy="3343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741775" y="424750"/>
            <a:ext cx="3119400" cy="4514700"/>
          </a:xfrm>
          <a:prstGeom prst="rect">
            <a:avLst/>
          </a:prstGeom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Kodėl bežodės knygos yra aktualios pasaulio lituanistinėse mokyklose?</a:t>
            </a:r>
            <a:endParaRPr b="0"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4069800" y="503025"/>
            <a:ext cx="4500300" cy="4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Oswald"/>
              <a:buAutoNum type="arabicParenR"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Jas gali suprasti kiekvienas, nepriklausomai nuo to, kokią kalbą ar kalbas jis moka, kaip tas kalbas moka, iš kur atkeliavęs/užaugęs ir kokiai kultūrai priklauso.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233050" y="314400"/>
            <a:ext cx="3119400" cy="4514700"/>
          </a:xfrm>
          <a:prstGeom prst="rect">
            <a:avLst/>
          </a:prstGeom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Kodėl bežodės knygos yra aktualios pasaulio lituanistinėse mokyklose?</a:t>
            </a:r>
            <a:endParaRPr b="0"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3665425" y="495675"/>
            <a:ext cx="4813500" cy="3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2) Kiekvieną kartą skaitant tą pačią knygą matomi skirtingi dalykai: priklausomai kas tuo momentu skaitytojui yra aktuali ir koks yra skaitytojo žodynas.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1030500" y="195675"/>
            <a:ext cx="76830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939175" y="417425"/>
            <a:ext cx="73047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5-os klasės mokinių improvizaciniai pasakojimai.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Kiekvieno autoriaus pasakojimas yra unikalus.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998675" y="4431900"/>
            <a:ext cx="31176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Pasakojimas „Nykštukai”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4821150" y="4506025"/>
            <a:ext cx="31176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Pasakojimas „</a:t>
            </a:r>
            <a:r>
              <a:rPr lang="en" sz="1800">
                <a:latin typeface="Oswald"/>
                <a:ea typeface="Oswald"/>
                <a:cs typeface="Oswald"/>
                <a:sym typeface="Oswald"/>
              </a:rPr>
              <a:t>Ledų mašina”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5" name="Google Shape;115;p21" title="Jonas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82725"/>
            <a:ext cx="4083149" cy="229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 title="Arina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4875" y="1734875"/>
            <a:ext cx="3189000" cy="254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8D435FCB75A438D71BE59605C7C25" ma:contentTypeVersion="13" ma:contentTypeDescription="Create a new document." ma:contentTypeScope="" ma:versionID="f718c813ad76dd6be25b7a8fbd199119">
  <xsd:schema xmlns:xsd="http://www.w3.org/2001/XMLSchema" xmlns:xs="http://www.w3.org/2001/XMLSchema" xmlns:p="http://schemas.microsoft.com/office/2006/metadata/properties" xmlns:ns2="3fc70704-baee-473c-b7c9-6378b934df89" xmlns:ns3="fc49f577-3ea4-4a21-ad74-22403fd371ae" targetNamespace="http://schemas.microsoft.com/office/2006/metadata/properties" ma:root="true" ma:fieldsID="68b51110c580fff7edb0322a95199edb" ns2:_="" ns3:_="">
    <xsd:import namespace="3fc70704-baee-473c-b7c9-6378b934df89"/>
    <xsd:import namespace="fc49f577-3ea4-4a21-ad74-22403fd371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Details" minOccurs="0"/>
                <xsd:element ref="ns2:Created_x0020_date0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70704-baee-473c-b7c9-6378b934d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Created_x0020_date0" ma:index="15" nillable="true" ma:displayName="Do not use" ma:format="DateOnly" ma:internalName="Created_x0020_date0">
      <xsd:simpleType>
        <xsd:restriction base="dms:DateTime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9f577-3ea4-4a21-ad74-22403fd371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ed_x0020_date0 xmlns="3fc70704-baee-473c-b7c9-6378b934df89" xsi:nil="true"/>
  </documentManagement>
</p:properties>
</file>

<file path=customXml/itemProps1.xml><?xml version="1.0" encoding="utf-8"?>
<ds:datastoreItem xmlns:ds="http://schemas.openxmlformats.org/officeDocument/2006/customXml" ds:itemID="{D7C14E38-6C96-49B0-AD31-72FB2D794AEE}"/>
</file>

<file path=customXml/itemProps2.xml><?xml version="1.0" encoding="utf-8"?>
<ds:datastoreItem xmlns:ds="http://schemas.openxmlformats.org/officeDocument/2006/customXml" ds:itemID="{589835D9-B592-4F18-B7F9-90C186E7B526}"/>
</file>

<file path=customXml/itemProps3.xml><?xml version="1.0" encoding="utf-8"?>
<ds:datastoreItem xmlns:ds="http://schemas.openxmlformats.org/officeDocument/2006/customXml" ds:itemID="{4B58F2CD-8B70-4A0C-A644-6A03167BC3E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0x01010005E8D435FCB75A438D71BE59605C7C25</vt:lpwstr>
  </property>
</Properties>
</file>